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8" r:id="rId3"/>
    <p:sldId id="263" r:id="rId4"/>
    <p:sldId id="259" r:id="rId5"/>
    <p:sldId id="269" r:id="rId6"/>
    <p:sldId id="270" r:id="rId7"/>
    <p:sldId id="271" r:id="rId8"/>
    <p:sldId id="267" r:id="rId9"/>
    <p:sldId id="274" r:id="rId10"/>
    <p:sldId id="261" r:id="rId11"/>
    <p:sldId id="268" r:id="rId12"/>
    <p:sldId id="262" r:id="rId13"/>
    <p:sldId id="266" r:id="rId14"/>
    <p:sldId id="272"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BA553E-31BC-4B15-A713-9C1D7973BF68}">
          <p14:sldIdLst>
            <p14:sldId id="256"/>
            <p14:sldId id="258"/>
            <p14:sldId id="263"/>
          </p14:sldIdLst>
        </p14:section>
        <p14:section name="Untitled Section" id="{BFA3C234-3AF3-4D83-872D-2D6F67AF9AB0}">
          <p14:sldIdLst>
            <p14:sldId id="259"/>
            <p14:sldId id="269"/>
            <p14:sldId id="270"/>
            <p14:sldId id="271"/>
            <p14:sldId id="267"/>
            <p14:sldId id="274"/>
            <p14:sldId id="261"/>
            <p14:sldId id="268"/>
            <p14:sldId id="262"/>
            <p14:sldId id="266"/>
            <p14:sldId id="272"/>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FCED96-DBFC-4AC4-BCAE-F747CBC59A49}" v="964" dt="2024-12-02T23:24:20.906"/>
    <p1510:client id="{D3E0C37D-63CF-8D4F-95A7-FE9C5F196BF1}" v="2807" dt="2024-12-03T12:16:27.576"/>
    <p1510:client id="{D86E5137-13B5-E05D-60D5-B7F06722ABE8}" v="1" dt="2024-12-02T19:40:19.6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33"/>
    <p:restoredTop sz="94666"/>
  </p:normalViewPr>
  <p:slideViewPr>
    <p:cSldViewPr snapToGrid="0">
      <p:cViewPr varScale="1">
        <p:scale>
          <a:sx n="252" d="100"/>
          <a:sy n="252" d="100"/>
        </p:scale>
        <p:origin x="13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9.png>
</file>

<file path=ppt/media/image2.png>
</file>

<file path=ppt/media/image20.pn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0315D4-1AA9-4F0C-A845-F80B1AB022C4}" type="datetimeFigureOut">
              <a:rPr lang="en-US" smtClean="0"/>
              <a:t>12/1/24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B327CD-A5D5-4FDD-8699-DE47940C0A3D}" type="slidenum">
              <a:rPr lang="en-US" smtClean="0"/>
              <a:t>‹#›</a:t>
            </a:fld>
            <a:endParaRPr lang="en-US"/>
          </a:p>
        </p:txBody>
      </p:sp>
    </p:spTree>
    <p:extLst>
      <p:ext uri="{BB962C8B-B14F-4D97-AF65-F5344CB8AC3E}">
        <p14:creationId xmlns:p14="http://schemas.microsoft.com/office/powerpoint/2010/main" val="3092303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Welcome to the Cinema Score Predictor unveiling.</a:t>
            </a:r>
          </a:p>
          <a:p>
            <a:r>
              <a:rPr lang="en-US"/>
              <a:t>Our team members include:</a:t>
            </a:r>
          </a:p>
          <a:p>
            <a:endParaRPr lang="en-US"/>
          </a:p>
          <a:p>
            <a:r>
              <a:rPr lang="en-US"/>
              <a:t>Fredy Aguirre Who could not be with us tonight due to a pressing international matter.</a:t>
            </a:r>
          </a:p>
          <a:p>
            <a:r>
              <a:rPr lang="en-US"/>
              <a:t>Ketan Parekh</a:t>
            </a:r>
          </a:p>
          <a:p>
            <a:r>
              <a:rPr lang="en-US"/>
              <a:t>Brian Hansen-Turton</a:t>
            </a:r>
          </a:p>
          <a:p>
            <a:r>
              <a:rPr lang="en-US"/>
              <a:t>And myself - Alan</a:t>
            </a:r>
          </a:p>
        </p:txBody>
      </p:sp>
      <p:sp>
        <p:nvSpPr>
          <p:cNvPr id="4" name="Slide Number Placeholder 3"/>
          <p:cNvSpPr>
            <a:spLocks noGrp="1"/>
          </p:cNvSpPr>
          <p:nvPr>
            <p:ph type="sldNum" sz="quarter" idx="5"/>
          </p:nvPr>
        </p:nvSpPr>
        <p:spPr/>
        <p:txBody>
          <a:bodyPr/>
          <a:lstStyle/>
          <a:p>
            <a:fld id="{BFB327CD-A5D5-4FDD-8699-DE47940C0A3D}" type="slidenum">
              <a:rPr lang="en-US" smtClean="0"/>
              <a:t>1</a:t>
            </a:fld>
            <a:endParaRPr lang="en-US"/>
          </a:p>
        </p:txBody>
      </p:sp>
    </p:spTree>
    <p:extLst>
      <p:ext uri="{BB962C8B-B14F-4D97-AF65-F5344CB8AC3E}">
        <p14:creationId xmlns:p14="http://schemas.microsoft.com/office/powerpoint/2010/main" val="312318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doing required </a:t>
            </a:r>
            <a:r>
              <a:rPr lang="en-US" dirty="0" err="1"/>
              <a:t>clenups</a:t>
            </a:r>
            <a:r>
              <a:rPr lang="en-US" dirty="0"/>
              <a:t> and encoding we observed a slightly better picture of choice on our models. SVM performed worse while Gradient Boosting showed a performance very close to our target of 60% of desired score.</a:t>
            </a:r>
          </a:p>
        </p:txBody>
      </p:sp>
      <p:sp>
        <p:nvSpPr>
          <p:cNvPr id="4" name="Slide Number Placeholder 3"/>
          <p:cNvSpPr>
            <a:spLocks noGrp="1"/>
          </p:cNvSpPr>
          <p:nvPr>
            <p:ph type="sldNum" sz="quarter" idx="5"/>
          </p:nvPr>
        </p:nvSpPr>
        <p:spPr/>
        <p:txBody>
          <a:bodyPr/>
          <a:lstStyle/>
          <a:p>
            <a:fld id="{BFB327CD-A5D5-4FDD-8699-DE47940C0A3D}" type="slidenum">
              <a:rPr lang="en-US" smtClean="0"/>
              <a:t>10</a:t>
            </a:fld>
            <a:endParaRPr lang="en-US"/>
          </a:p>
        </p:txBody>
      </p:sp>
    </p:spTree>
    <p:extLst>
      <p:ext uri="{BB962C8B-B14F-4D97-AF65-F5344CB8AC3E}">
        <p14:creationId xmlns:p14="http://schemas.microsoft.com/office/powerpoint/2010/main" val="30335515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29F6C-B61F-EDB2-9F12-3D773B495C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FD8881-6D2F-DF29-F8A6-D365C9FF3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04A0B1-9885-FB2D-B6B4-3B0E2BD9A8DF}"/>
              </a:ext>
            </a:extLst>
          </p:cNvPr>
          <p:cNvSpPr>
            <a:spLocks noGrp="1"/>
          </p:cNvSpPr>
          <p:nvPr>
            <p:ph type="body" idx="1"/>
          </p:nvPr>
        </p:nvSpPr>
        <p:spPr/>
        <p:txBody>
          <a:bodyPr/>
          <a:lstStyle/>
          <a:p>
            <a:r>
              <a:rPr lang="en-US" dirty="0"/>
              <a:t>These are the comparison of Linear Regression versus Gradient Boost Regressor models which helped us decide our model for training our dataset. However, we are still open to train multiple models as we acquire better datasets before finalizing our choice of model for final product. Next, we will showcase what lies ahead of us in future development. Over to Alan… KP over and out.</a:t>
            </a:r>
          </a:p>
        </p:txBody>
      </p:sp>
      <p:sp>
        <p:nvSpPr>
          <p:cNvPr id="4" name="Slide Number Placeholder 3">
            <a:extLst>
              <a:ext uri="{FF2B5EF4-FFF2-40B4-BE49-F238E27FC236}">
                <a16:creationId xmlns:a16="http://schemas.microsoft.com/office/drawing/2014/main" id="{42175FE7-445F-9570-3B93-0C5190802EAB}"/>
              </a:ext>
            </a:extLst>
          </p:cNvPr>
          <p:cNvSpPr>
            <a:spLocks noGrp="1"/>
          </p:cNvSpPr>
          <p:nvPr>
            <p:ph type="sldNum" sz="quarter" idx="5"/>
          </p:nvPr>
        </p:nvSpPr>
        <p:spPr/>
        <p:txBody>
          <a:bodyPr/>
          <a:lstStyle/>
          <a:p>
            <a:fld id="{BFB327CD-A5D5-4FDD-8699-DE47940C0A3D}" type="slidenum">
              <a:rPr lang="en-US" smtClean="0"/>
              <a:t>11</a:t>
            </a:fld>
            <a:endParaRPr lang="en-US"/>
          </a:p>
        </p:txBody>
      </p:sp>
    </p:spTree>
    <p:extLst>
      <p:ext uri="{BB962C8B-B14F-4D97-AF65-F5344CB8AC3E}">
        <p14:creationId xmlns:p14="http://schemas.microsoft.com/office/powerpoint/2010/main" val="3303747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enhance the accuracy and reliability of the CinemaScore Predictor, several future developments are being prioritized. First, integrating social media sentiment analysis will help capture real-time audience opinions, refining prediction accuracy. Additionally, exploring the impact of international markets will allow the model to account for diverse cultural and regional preferences. A comprehensive dataset, incorporating a wider range of film databases and IMDb scores, will provide a solid foundation for broader applicability. Implementing a feedback loop based on real-time data and user inputs will enable continuous model refinement. Collaborating with industry experts will validate predictions and enhance credibility, while extending the model to include niche genres and international films will ensure its versatility and global relevance. These efforts aim to establish the CinemaScore Predictor as an indispensable tool for filmmakers worldwide.</a:t>
            </a:r>
            <a:endParaRPr lang="en-US" dirty="0"/>
          </a:p>
        </p:txBody>
      </p:sp>
      <p:sp>
        <p:nvSpPr>
          <p:cNvPr id="4" name="Slide Number Placeholder 3"/>
          <p:cNvSpPr>
            <a:spLocks noGrp="1"/>
          </p:cNvSpPr>
          <p:nvPr>
            <p:ph type="sldNum" sz="quarter" idx="5"/>
          </p:nvPr>
        </p:nvSpPr>
        <p:spPr/>
        <p:txBody>
          <a:bodyPr/>
          <a:lstStyle/>
          <a:p>
            <a:fld id="{BFB327CD-A5D5-4FDD-8699-DE47940C0A3D}" type="slidenum">
              <a:rPr lang="en-US" smtClean="0"/>
              <a:t>12</a:t>
            </a:fld>
            <a:endParaRPr lang="en-US"/>
          </a:p>
        </p:txBody>
      </p:sp>
    </p:spTree>
    <p:extLst>
      <p:ext uri="{BB962C8B-B14F-4D97-AF65-F5344CB8AC3E}">
        <p14:creationId xmlns:p14="http://schemas.microsoft.com/office/powerpoint/2010/main" val="2483886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Brian</a:t>
            </a:r>
          </a:p>
          <a:p>
            <a:endParaRPr lang="en-US" dirty="0"/>
          </a:p>
        </p:txBody>
      </p:sp>
      <p:sp>
        <p:nvSpPr>
          <p:cNvPr id="4" name="Slide Number Placeholder 3"/>
          <p:cNvSpPr>
            <a:spLocks noGrp="1"/>
          </p:cNvSpPr>
          <p:nvPr>
            <p:ph type="sldNum" sz="quarter" idx="5"/>
          </p:nvPr>
        </p:nvSpPr>
        <p:spPr/>
        <p:txBody>
          <a:bodyPr/>
          <a:lstStyle/>
          <a:p>
            <a:fld id="{BFB327CD-A5D5-4FDD-8699-DE47940C0A3D}" type="slidenum">
              <a:rPr lang="en-US" smtClean="0"/>
              <a:t>13</a:t>
            </a:fld>
            <a:endParaRPr lang="en-US"/>
          </a:p>
        </p:txBody>
      </p:sp>
    </p:spTree>
    <p:extLst>
      <p:ext uri="{BB962C8B-B14F-4D97-AF65-F5344CB8AC3E}">
        <p14:creationId xmlns:p14="http://schemas.microsoft.com/office/powerpoint/2010/main" val="32465709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B327CD-A5D5-4FDD-8699-DE47940C0A3D}" type="slidenum">
              <a:rPr lang="en-US" smtClean="0"/>
              <a:t>14</a:t>
            </a:fld>
            <a:endParaRPr lang="en-US"/>
          </a:p>
        </p:txBody>
      </p:sp>
    </p:spTree>
    <p:extLst>
      <p:ext uri="{BB962C8B-B14F-4D97-AF65-F5344CB8AC3E}">
        <p14:creationId xmlns:p14="http://schemas.microsoft.com/office/powerpoint/2010/main" val="1310896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4000"/>
          </a:p>
          <a:p>
            <a:r>
              <a:rPr lang="en-US" sz="4000"/>
              <a:t>Fredy grew up with a passion for filmmaking and dreams of becoming a movie producer. However, the challenges of navigating the highly competitive film industry inspired a new approach—understanding the key factors that drive a movie's success. This led to the creation of the CinemaScore Predictor, an innovative tool powered by Artificial Intelligence. Designed to forecast IMDb scores and provide data-driven insights, the tool offers producers a strategic advantage by predicting audience engagement and satisfaction.</a:t>
            </a:r>
          </a:p>
          <a:p>
            <a:endParaRPr lang="en-US" sz="4000"/>
          </a:p>
          <a:p>
            <a:r>
              <a:rPr lang="en-US" sz="4000"/>
              <a:t>After achieving significant success with our traffic accident analysis software, our team reinvested in this vision. Together, we are working to identify the tangible elements that predict a movie's potential for critical or financial success—even before the first script is written.</a:t>
            </a:r>
          </a:p>
          <a:p>
            <a:pPr rtl="0">
              <a:spcBef>
                <a:spcPts val="1200"/>
              </a:spcBef>
              <a:spcAft>
                <a:spcPts val="1200"/>
              </a:spcAft>
            </a:pPr>
            <a:br>
              <a:rPr lang="en-US" b="0">
                <a:effectLst/>
              </a:rPr>
            </a:br>
            <a:br>
              <a:rPr lang="en-US"/>
            </a:br>
            <a:endParaRPr lang="en-US"/>
          </a:p>
        </p:txBody>
      </p:sp>
      <p:sp>
        <p:nvSpPr>
          <p:cNvPr id="4" name="Slide Number Placeholder 3"/>
          <p:cNvSpPr>
            <a:spLocks noGrp="1"/>
          </p:cNvSpPr>
          <p:nvPr>
            <p:ph type="sldNum" sz="quarter" idx="5"/>
          </p:nvPr>
        </p:nvSpPr>
        <p:spPr/>
        <p:txBody>
          <a:bodyPr/>
          <a:lstStyle/>
          <a:p>
            <a:fld id="{BFB327CD-A5D5-4FDD-8699-DE47940C0A3D}" type="slidenum">
              <a:rPr lang="en-US" smtClean="0"/>
              <a:t>2</a:t>
            </a:fld>
            <a:endParaRPr lang="en-US"/>
          </a:p>
        </p:txBody>
      </p:sp>
    </p:spTree>
    <p:extLst>
      <p:ext uri="{BB962C8B-B14F-4D97-AF65-F5344CB8AC3E}">
        <p14:creationId xmlns:p14="http://schemas.microsoft.com/office/powerpoint/2010/main" val="3529118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A high IMDb score serves as a valuable indicator of audience engagement and satisfaction. Predicting an IMDb score based on director, actors, genre, and rating provides a strong foundation for success. Leveraging Artificial Intelligence, the CinemaScore Predictor offers producers and filmmakers actionable insights, enabling them to craft films that truly resonate with audiences. This innovative tool seamlessly blends artistic vision with data-driven strategies, enhancing the likelihood of success in an unpredictable industry. Our vision is to empower producers and filmmakers with cutting-edge AI tools to make informed decisions and deliver memorable cinematic experiences that captivate viewers.</a:t>
            </a:r>
          </a:p>
        </p:txBody>
      </p:sp>
      <p:sp>
        <p:nvSpPr>
          <p:cNvPr id="4" name="Slide Number Placeholder 3"/>
          <p:cNvSpPr>
            <a:spLocks noGrp="1"/>
          </p:cNvSpPr>
          <p:nvPr>
            <p:ph type="sldNum" sz="quarter" idx="5"/>
          </p:nvPr>
        </p:nvSpPr>
        <p:spPr/>
        <p:txBody>
          <a:bodyPr/>
          <a:lstStyle/>
          <a:p>
            <a:fld id="{BFB327CD-A5D5-4FDD-8699-DE47940C0A3D}" type="slidenum">
              <a:rPr lang="en-US" smtClean="0"/>
              <a:t>3</a:t>
            </a:fld>
            <a:endParaRPr lang="en-US"/>
          </a:p>
        </p:txBody>
      </p:sp>
    </p:spTree>
    <p:extLst>
      <p:ext uri="{BB962C8B-B14F-4D97-AF65-F5344CB8AC3E}">
        <p14:creationId xmlns:p14="http://schemas.microsoft.com/office/powerpoint/2010/main" val="717242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D1D2D3"/>
                </a:solidFill>
                <a:effectLst/>
                <a:latin typeface="Monaco"/>
              </a:rPr>
              <a:t>We selected an IMDb dataset from Kaggle, which provided a diverse range of movie-related features for analysis. Key attributes included IMDb scores, director and actor names, genres, ratings, Facebook likes, duration, gross revenue, budget, and more. This dataset served as a robust foundation for identifying patterns and developing predictive models to estimate IMDb scores. Before proceeding with analysis, we examined the features and their distributions using visualizations. This exploration guided us in implementing steps such as removing duplicates, handling missing values, and standardizing data formats. These preprocessing steps were essential for understanding the dataset's key characteristics and addressing issues like missing data, outliers, and imbalances.</a:t>
            </a:r>
            <a:endParaRPr lang="en-US"/>
          </a:p>
        </p:txBody>
      </p:sp>
      <p:sp>
        <p:nvSpPr>
          <p:cNvPr id="4" name="Slide Number Placeholder 3"/>
          <p:cNvSpPr>
            <a:spLocks noGrp="1"/>
          </p:cNvSpPr>
          <p:nvPr>
            <p:ph type="sldNum" sz="quarter" idx="5"/>
          </p:nvPr>
        </p:nvSpPr>
        <p:spPr/>
        <p:txBody>
          <a:bodyPr/>
          <a:lstStyle/>
          <a:p>
            <a:fld id="{BFB327CD-A5D5-4FDD-8699-DE47940C0A3D}" type="slidenum">
              <a:rPr lang="en-US" smtClean="0"/>
              <a:t>4</a:t>
            </a:fld>
            <a:endParaRPr lang="en-US"/>
          </a:p>
        </p:txBody>
      </p:sp>
    </p:spTree>
    <p:extLst>
      <p:ext uri="{BB962C8B-B14F-4D97-AF65-F5344CB8AC3E}">
        <p14:creationId xmlns:p14="http://schemas.microsoft.com/office/powerpoint/2010/main" val="488064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D1D2D3"/>
                </a:solidFill>
                <a:effectLst/>
                <a:latin typeface="Monaco"/>
              </a:rPr>
              <a:t>The visualizations revealed that some columns contained missing data and outliers. For example, the histogram and box plot highlighted these issues, demonstrating the challenges present in the data set</a:t>
            </a:r>
            <a:endParaRPr lang="en-US" dirty="0"/>
          </a:p>
        </p:txBody>
      </p:sp>
      <p:sp>
        <p:nvSpPr>
          <p:cNvPr id="4" name="Slide Number Placeholder 3"/>
          <p:cNvSpPr>
            <a:spLocks noGrp="1"/>
          </p:cNvSpPr>
          <p:nvPr>
            <p:ph type="sldNum" sz="quarter" idx="5"/>
          </p:nvPr>
        </p:nvSpPr>
        <p:spPr/>
        <p:txBody>
          <a:bodyPr/>
          <a:lstStyle/>
          <a:p>
            <a:fld id="{BFB327CD-A5D5-4FDD-8699-DE47940C0A3D}" type="slidenum">
              <a:rPr lang="en-US" smtClean="0"/>
              <a:t>5</a:t>
            </a:fld>
            <a:endParaRPr lang="en-US"/>
          </a:p>
        </p:txBody>
      </p:sp>
    </p:spTree>
    <p:extLst>
      <p:ext uri="{BB962C8B-B14F-4D97-AF65-F5344CB8AC3E}">
        <p14:creationId xmlns:p14="http://schemas.microsoft.com/office/powerpoint/2010/main" val="2698512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C5EA18-3583-5CB3-C5F9-4D5D6E27E7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196AF5-4CCD-572A-2B0E-E73659096E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99380E-E17B-CF86-C201-AFAFE119494E}"/>
              </a:ext>
            </a:extLst>
          </p:cNvPr>
          <p:cNvSpPr>
            <a:spLocks noGrp="1"/>
          </p:cNvSpPr>
          <p:nvPr>
            <p:ph type="body" idx="1"/>
          </p:nvPr>
        </p:nvSpPr>
        <p:spPr/>
        <p:txBody>
          <a:bodyPr/>
          <a:lstStyle/>
          <a:p>
            <a:r>
              <a:rPr lang="en-US" b="0" i="0">
                <a:solidFill>
                  <a:srgbClr val="D1D2D3"/>
                </a:solidFill>
                <a:effectLst/>
                <a:latin typeface="Monaco"/>
              </a:rPr>
              <a:t>For instance, low-frequency (10% Or less) categories in features like genres and ratings were grouped into an "Other" category to simplify the analysis.</a:t>
            </a:r>
            <a:endParaRPr lang="en-US" dirty="0"/>
          </a:p>
        </p:txBody>
      </p:sp>
      <p:sp>
        <p:nvSpPr>
          <p:cNvPr id="4" name="Slide Number Placeholder 3">
            <a:extLst>
              <a:ext uri="{FF2B5EF4-FFF2-40B4-BE49-F238E27FC236}">
                <a16:creationId xmlns:a16="http://schemas.microsoft.com/office/drawing/2014/main" id="{A890CC38-33B1-9C6E-114E-1E1C071A3381}"/>
              </a:ext>
            </a:extLst>
          </p:cNvPr>
          <p:cNvSpPr>
            <a:spLocks noGrp="1"/>
          </p:cNvSpPr>
          <p:nvPr>
            <p:ph type="sldNum" sz="quarter" idx="5"/>
          </p:nvPr>
        </p:nvSpPr>
        <p:spPr/>
        <p:txBody>
          <a:bodyPr/>
          <a:lstStyle/>
          <a:p>
            <a:fld id="{BFB327CD-A5D5-4FDD-8699-DE47940C0A3D}" type="slidenum">
              <a:rPr lang="en-US" smtClean="0"/>
              <a:t>6</a:t>
            </a:fld>
            <a:endParaRPr lang="en-US"/>
          </a:p>
        </p:txBody>
      </p:sp>
    </p:spTree>
    <p:extLst>
      <p:ext uri="{BB962C8B-B14F-4D97-AF65-F5344CB8AC3E}">
        <p14:creationId xmlns:p14="http://schemas.microsoft.com/office/powerpoint/2010/main" val="2641146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80D8F-475D-2B82-695A-F30635879E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61309F-07EF-6F23-B188-DA394BFD9C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75C9CA-754E-2FA6-C839-1F78791AC7DE}"/>
              </a:ext>
            </a:extLst>
          </p:cNvPr>
          <p:cNvSpPr>
            <a:spLocks noGrp="1"/>
          </p:cNvSpPr>
          <p:nvPr>
            <p:ph type="body" idx="1"/>
          </p:nvPr>
        </p:nvSpPr>
        <p:spPr/>
        <p:txBody>
          <a:bodyPr/>
          <a:lstStyle/>
          <a:p>
            <a:r>
              <a:rPr lang="en-US" b="0" i="0">
                <a:solidFill>
                  <a:srgbClr val="D1D2D3"/>
                </a:solidFill>
                <a:effectLst/>
                <a:latin typeface="Monaco"/>
              </a:rPr>
              <a:t>During preprocessing, we addressed several challenges. Missing actor names were replaced with placeholders such as "Actor_1" and "Actor_2," while missing director names were substituted with "Director_1." To ensure the data was more meaningful and consistent, we filtered the dataset to include only movies with gross revenue and budgets exceeding $1,000. Additionally, we focused on English-language movies produced in the USA, minimizing variability caused by global outliers and imbalances. We also dropped movie URL and plot keywords as we rationalized they were not meaningful in predicting the IMDb score Finally, after completing these preprocessing steps, any remaining </a:t>
            </a:r>
            <a:r>
              <a:rPr lang="en-US" b="0" i="0" err="1">
                <a:solidFill>
                  <a:srgbClr val="D1D2D3"/>
                </a:solidFill>
                <a:effectLst/>
                <a:latin typeface="Monaco"/>
              </a:rPr>
              <a:t>NaN</a:t>
            </a:r>
            <a:r>
              <a:rPr lang="en-US" b="0" i="0">
                <a:solidFill>
                  <a:srgbClr val="D1D2D3"/>
                </a:solidFill>
                <a:effectLst/>
                <a:latin typeface="Monaco"/>
              </a:rPr>
              <a:t> values were removed. This reduced the dataset from over 5,000 rows to 2,700, resulting in a cleaner and more balanced dataset for analysis.</a:t>
            </a:r>
            <a:endParaRPr lang="en-US" dirty="0"/>
          </a:p>
        </p:txBody>
      </p:sp>
      <p:sp>
        <p:nvSpPr>
          <p:cNvPr id="4" name="Slide Number Placeholder 3">
            <a:extLst>
              <a:ext uri="{FF2B5EF4-FFF2-40B4-BE49-F238E27FC236}">
                <a16:creationId xmlns:a16="http://schemas.microsoft.com/office/drawing/2014/main" id="{36EEFDF5-6377-F3F9-60B9-C2B65B9B5209}"/>
              </a:ext>
            </a:extLst>
          </p:cNvPr>
          <p:cNvSpPr>
            <a:spLocks noGrp="1"/>
          </p:cNvSpPr>
          <p:nvPr>
            <p:ph type="sldNum" sz="quarter" idx="5"/>
          </p:nvPr>
        </p:nvSpPr>
        <p:spPr/>
        <p:txBody>
          <a:bodyPr/>
          <a:lstStyle/>
          <a:p>
            <a:fld id="{BFB327CD-A5D5-4FDD-8699-DE47940C0A3D}" type="slidenum">
              <a:rPr lang="en-US" smtClean="0"/>
              <a:t>7</a:t>
            </a:fld>
            <a:endParaRPr lang="en-US"/>
          </a:p>
        </p:txBody>
      </p:sp>
    </p:spTree>
    <p:extLst>
      <p:ext uri="{BB962C8B-B14F-4D97-AF65-F5344CB8AC3E}">
        <p14:creationId xmlns:p14="http://schemas.microsoft.com/office/powerpoint/2010/main" val="4167639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404740-E21D-1390-57D8-A9A51C8196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9F2CFE-4C25-E8B9-5EF4-530B41074E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ADBC2B-B5D9-833C-287D-8027157BDFC1}"/>
              </a:ext>
            </a:extLst>
          </p:cNvPr>
          <p:cNvSpPr>
            <a:spLocks noGrp="1"/>
          </p:cNvSpPr>
          <p:nvPr>
            <p:ph type="body" idx="1"/>
          </p:nvPr>
        </p:nvSpPr>
        <p:spPr/>
        <p:txBody>
          <a:bodyPr/>
          <a:lstStyle/>
          <a:p>
            <a:r>
              <a:rPr lang="en-US" dirty="0"/>
              <a:t>Thak you Brian:</a:t>
            </a:r>
          </a:p>
          <a:p>
            <a:r>
              <a:rPr lang="en-US" dirty="0"/>
              <a:t>Our initial analysis on pre processed data suggested promising findings aligning with our purpose of the project.</a:t>
            </a:r>
          </a:p>
          <a:p>
            <a:pPr marL="228600" indent="-228600">
              <a:buAutoNum type="arabicPeriod"/>
            </a:pPr>
            <a:r>
              <a:rPr lang="en-US" dirty="0"/>
              <a:t>There are more dense rating around more experience with directing a movie</a:t>
            </a:r>
          </a:p>
          <a:p>
            <a:pPr marL="228600" indent="-228600">
              <a:buAutoNum type="arabicPeriod"/>
            </a:pPr>
            <a:r>
              <a:rPr lang="en-US" dirty="0"/>
              <a:t>Trend displayed increase in revenue with </a:t>
            </a:r>
            <a:r>
              <a:rPr lang="en-US" dirty="0" err="1"/>
              <a:t>imdb</a:t>
            </a:r>
            <a:r>
              <a:rPr lang="en-US" dirty="0"/>
              <a:t> score increase.</a:t>
            </a:r>
          </a:p>
          <a:p>
            <a:pPr marL="228600" indent="-228600">
              <a:buAutoNum type="arabicPeriod"/>
            </a:pPr>
            <a:r>
              <a:rPr lang="en-US" dirty="0"/>
              <a:t>Since this is a creative space there always will be disconnected findings</a:t>
            </a:r>
          </a:p>
        </p:txBody>
      </p:sp>
      <p:sp>
        <p:nvSpPr>
          <p:cNvPr id="4" name="Slide Number Placeholder 3">
            <a:extLst>
              <a:ext uri="{FF2B5EF4-FFF2-40B4-BE49-F238E27FC236}">
                <a16:creationId xmlns:a16="http://schemas.microsoft.com/office/drawing/2014/main" id="{EF75F8CD-5EDF-F7AB-641B-C15B3A62BFFC}"/>
              </a:ext>
            </a:extLst>
          </p:cNvPr>
          <p:cNvSpPr>
            <a:spLocks noGrp="1"/>
          </p:cNvSpPr>
          <p:nvPr>
            <p:ph type="sldNum" sz="quarter" idx="5"/>
          </p:nvPr>
        </p:nvSpPr>
        <p:spPr/>
        <p:txBody>
          <a:bodyPr/>
          <a:lstStyle/>
          <a:p>
            <a:fld id="{BFB327CD-A5D5-4FDD-8699-DE47940C0A3D}" type="slidenum">
              <a:rPr lang="en-US" smtClean="0"/>
              <a:t>8</a:t>
            </a:fld>
            <a:endParaRPr lang="en-US"/>
          </a:p>
        </p:txBody>
      </p:sp>
    </p:spTree>
    <p:extLst>
      <p:ext uri="{BB962C8B-B14F-4D97-AF65-F5344CB8AC3E}">
        <p14:creationId xmlns:p14="http://schemas.microsoft.com/office/powerpoint/2010/main" val="154509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36228E-BB6F-6F84-C19D-AA05D7AF8C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0F3664-0CD3-A381-0993-71A8EF63AB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38C094-5186-386A-5CEA-88A77568404F}"/>
              </a:ext>
            </a:extLst>
          </p:cNvPr>
          <p:cNvSpPr>
            <a:spLocks noGrp="1"/>
          </p:cNvSpPr>
          <p:nvPr>
            <p:ph type="body" idx="1"/>
          </p:nvPr>
        </p:nvSpPr>
        <p:spPr/>
        <p:txBody>
          <a:bodyPr/>
          <a:lstStyle/>
          <a:p>
            <a:r>
              <a:rPr lang="en-US" dirty="0"/>
              <a:t>Since we had considerably high number of features to relate with IMDB score, we tried to do a Principle Component Analysis, which really did not help much.</a:t>
            </a:r>
          </a:p>
          <a:p>
            <a:r>
              <a:rPr lang="en-US" dirty="0"/>
              <a:t>Also we tried several models and compared their performance metrics to identify a model to train with our data, Our natural instinct of using LASSO was denied by the scores and we leaned towards using Random Forest, Gradient Boost and SVR</a:t>
            </a:r>
          </a:p>
        </p:txBody>
      </p:sp>
      <p:sp>
        <p:nvSpPr>
          <p:cNvPr id="4" name="Slide Number Placeholder 3">
            <a:extLst>
              <a:ext uri="{FF2B5EF4-FFF2-40B4-BE49-F238E27FC236}">
                <a16:creationId xmlns:a16="http://schemas.microsoft.com/office/drawing/2014/main" id="{A5EBB375-B508-23C8-31F4-F748224AD0D6}"/>
              </a:ext>
            </a:extLst>
          </p:cNvPr>
          <p:cNvSpPr>
            <a:spLocks noGrp="1"/>
          </p:cNvSpPr>
          <p:nvPr>
            <p:ph type="sldNum" sz="quarter" idx="5"/>
          </p:nvPr>
        </p:nvSpPr>
        <p:spPr/>
        <p:txBody>
          <a:bodyPr/>
          <a:lstStyle/>
          <a:p>
            <a:fld id="{BFB327CD-A5D5-4FDD-8699-DE47940C0A3D}" type="slidenum">
              <a:rPr lang="en-US" smtClean="0"/>
              <a:t>9</a:t>
            </a:fld>
            <a:endParaRPr lang="en-US"/>
          </a:p>
        </p:txBody>
      </p:sp>
    </p:spTree>
    <p:extLst>
      <p:ext uri="{BB962C8B-B14F-4D97-AF65-F5344CB8AC3E}">
        <p14:creationId xmlns:p14="http://schemas.microsoft.com/office/powerpoint/2010/main" val="3681019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220A560-FA0E-4DC5-920C-1A98D33175A5}" type="datetimeFigureOut">
              <a:rPr lang="en-US" smtClean="0"/>
              <a:t>12/1/24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54361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20A560-FA0E-4DC5-920C-1A98D33175A5}" type="datetimeFigureOut">
              <a:rPr lang="en-US" smtClean="0"/>
              <a:t>12/1/24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390452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20A560-FA0E-4DC5-920C-1A98D33175A5}" type="datetimeFigureOut">
              <a:rPr lang="en-US" smtClean="0"/>
              <a:t>12/1/24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604752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20A560-FA0E-4DC5-920C-1A98D33175A5}" type="datetimeFigureOut">
              <a:rPr lang="en-US" smtClean="0"/>
              <a:t>12/1/24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2540696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20A560-FA0E-4DC5-920C-1A98D33175A5}" type="datetimeFigureOut">
              <a:rPr lang="en-US" smtClean="0"/>
              <a:t>12/1/24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3701601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220A560-FA0E-4DC5-920C-1A98D33175A5}" type="datetimeFigureOut">
              <a:rPr lang="en-US" smtClean="0"/>
              <a:t>12/1/24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673160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220A560-FA0E-4DC5-920C-1A98D33175A5}" type="datetimeFigureOut">
              <a:rPr lang="en-US" smtClean="0"/>
              <a:t>12/1/24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3573842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220A560-FA0E-4DC5-920C-1A98D33175A5}" type="datetimeFigureOut">
              <a:rPr lang="en-US" smtClean="0"/>
              <a:t>12/1/24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1144791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20A560-FA0E-4DC5-920C-1A98D33175A5}" type="datetimeFigureOut">
              <a:rPr lang="en-US" smtClean="0"/>
              <a:t>12/1/24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3850298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20A560-FA0E-4DC5-920C-1A98D33175A5}" type="datetimeFigureOut">
              <a:rPr lang="en-US" smtClean="0"/>
              <a:t>12/1/24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3336945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20A560-FA0E-4DC5-920C-1A98D33175A5}" type="datetimeFigureOut">
              <a:rPr lang="en-US" smtClean="0"/>
              <a:t>12/1/24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87F00-91E0-450D-9AF7-A831529A6D02}" type="slidenum">
              <a:rPr lang="en-US" smtClean="0"/>
              <a:t>‹#›</a:t>
            </a:fld>
            <a:endParaRPr lang="en-US"/>
          </a:p>
        </p:txBody>
      </p:sp>
    </p:spTree>
    <p:extLst>
      <p:ext uri="{BB962C8B-B14F-4D97-AF65-F5344CB8AC3E}">
        <p14:creationId xmlns:p14="http://schemas.microsoft.com/office/powerpoint/2010/main" val="1456861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B220A560-FA0E-4DC5-920C-1A98D33175A5}" type="datetimeFigureOut">
              <a:rPr lang="en-US" smtClean="0"/>
              <a:t>12/1/24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5B387F00-91E0-450D-9AF7-A831529A6D02}" type="slidenum">
              <a:rPr lang="en-US" smtClean="0"/>
              <a:t>‹#›</a:t>
            </a:fld>
            <a:endParaRPr lang="en-US"/>
          </a:p>
        </p:txBody>
      </p:sp>
    </p:spTree>
    <p:extLst>
      <p:ext uri="{BB962C8B-B14F-4D97-AF65-F5344CB8AC3E}">
        <p14:creationId xmlns:p14="http://schemas.microsoft.com/office/powerpoint/2010/main" val="33721683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example/cinemascore-predictor"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22.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977204-E2CA-BC84-DF88-9C0EA8F643CB}"/>
              </a:ext>
            </a:extLst>
          </p:cNvPr>
          <p:cNvSpPr>
            <a:spLocks noGrp="1"/>
          </p:cNvSpPr>
          <p:nvPr>
            <p:ph type="ctrTitle"/>
          </p:nvPr>
        </p:nvSpPr>
        <p:spPr>
          <a:xfrm>
            <a:off x="6657715" y="467271"/>
            <a:ext cx="4195674" cy="2052522"/>
          </a:xfrm>
        </p:spPr>
        <p:txBody>
          <a:bodyPr vert="horz" lIns="91440" tIns="45720" rIns="91440" bIns="45720" rtlCol="0" anchor="b">
            <a:normAutofit/>
          </a:bodyPr>
          <a:lstStyle/>
          <a:p>
            <a:pPr algn="l"/>
            <a:r>
              <a:rPr lang="en-US" sz="3500" b="1"/>
              <a:t>CinemaScore Predictor: An AI Model for IMDb Score Prediction          </a:t>
            </a:r>
          </a:p>
        </p:txBody>
      </p:sp>
      <p:sp>
        <p:nvSpPr>
          <p:cNvPr id="18" name="Oval 17">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movie logo with a film strip and text&#10;&#10;Description automatically generated with medium confidence">
            <a:extLst>
              <a:ext uri="{FF2B5EF4-FFF2-40B4-BE49-F238E27FC236}">
                <a16:creationId xmlns:a16="http://schemas.microsoft.com/office/drawing/2014/main" id="{21D203B1-E273-0724-3A15-6F2933FA1218}"/>
              </a:ext>
            </a:extLst>
          </p:cNvPr>
          <p:cNvPicPr>
            <a:picLocks noChangeAspect="1"/>
          </p:cNvPicPr>
          <p:nvPr/>
        </p:nvPicPr>
        <p:blipFill>
          <a:blip r:embed="rId3">
            <a:extLst>
              <a:ext uri="{28A0092B-C50C-407E-A947-70E740481C1C}">
                <a14:useLocalDpi xmlns:a14="http://schemas.microsoft.com/office/drawing/2010/main" val="0"/>
              </a:ext>
            </a:extLst>
          </a:blip>
          <a:srcRect r="-3" b="-3"/>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20"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B0F94AC6-03A8-8334-4CC4-12E89DC3A358}"/>
              </a:ext>
            </a:extLst>
          </p:cNvPr>
          <p:cNvSpPr txBox="1"/>
          <p:nvPr/>
        </p:nvSpPr>
        <p:spPr>
          <a:xfrm>
            <a:off x="6657715" y="3382468"/>
            <a:ext cx="4195673" cy="2913872"/>
          </a:xfrm>
          <a:prstGeom prst="rect">
            <a:avLst/>
          </a:prstGeom>
        </p:spPr>
        <p:txBody>
          <a:bodyPr vert="horz" lIns="91440" tIns="45720" rIns="91440" bIns="45720" rtlCol="0" anchor="b">
            <a:normAutofit/>
          </a:bodyPr>
          <a:lstStyle/>
          <a:p>
            <a:pPr algn="r" defTabSz="914400">
              <a:lnSpc>
                <a:spcPct val="90000"/>
              </a:lnSpc>
              <a:spcAft>
                <a:spcPts val="600"/>
              </a:spcAft>
            </a:pPr>
            <a:r>
              <a:rPr lang="en-US" sz="2000">
                <a:solidFill>
                  <a:schemeClr val="tx1">
                    <a:alpha val="80000"/>
                  </a:schemeClr>
                </a:solidFill>
              </a:rPr>
              <a:t>Fredy Aguirre</a:t>
            </a:r>
          </a:p>
          <a:p>
            <a:pPr algn="r" defTabSz="914400">
              <a:lnSpc>
                <a:spcPct val="90000"/>
              </a:lnSpc>
              <a:spcAft>
                <a:spcPts val="600"/>
              </a:spcAft>
            </a:pPr>
            <a:r>
              <a:rPr lang="en-US" sz="2000">
                <a:solidFill>
                  <a:schemeClr val="tx1">
                    <a:alpha val="80000"/>
                  </a:schemeClr>
                </a:solidFill>
              </a:rPr>
              <a:t>Ketan Parekh</a:t>
            </a:r>
          </a:p>
          <a:p>
            <a:pPr algn="r" defTabSz="914400">
              <a:lnSpc>
                <a:spcPct val="90000"/>
              </a:lnSpc>
              <a:spcAft>
                <a:spcPts val="600"/>
              </a:spcAft>
            </a:pPr>
            <a:r>
              <a:rPr lang="en-US" sz="2000">
                <a:solidFill>
                  <a:schemeClr val="tx1">
                    <a:alpha val="80000"/>
                  </a:schemeClr>
                </a:solidFill>
              </a:rPr>
              <a:t>Brian Hansen-Turton</a:t>
            </a:r>
          </a:p>
          <a:p>
            <a:pPr algn="r" defTabSz="914400">
              <a:lnSpc>
                <a:spcPct val="90000"/>
              </a:lnSpc>
              <a:spcAft>
                <a:spcPts val="600"/>
              </a:spcAft>
            </a:pPr>
            <a:r>
              <a:rPr lang="en-US" sz="2000">
                <a:solidFill>
                  <a:schemeClr val="tx1">
                    <a:alpha val="80000"/>
                  </a:schemeClr>
                </a:solidFill>
              </a:rPr>
              <a:t>Alan Hunt</a:t>
            </a:r>
          </a:p>
        </p:txBody>
      </p:sp>
      <p:sp>
        <p:nvSpPr>
          <p:cNvPr id="24"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6"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5089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30685-7F1F-8C0A-E9C9-36B3ECCDB2F4}"/>
              </a:ext>
            </a:extLst>
          </p:cNvPr>
          <p:cNvSpPr>
            <a:spLocks noGrp="1"/>
          </p:cNvSpPr>
          <p:nvPr>
            <p:ph type="title"/>
          </p:nvPr>
        </p:nvSpPr>
        <p:spPr>
          <a:xfrm>
            <a:off x="838200" y="200025"/>
            <a:ext cx="10515600" cy="1325563"/>
          </a:xfrm>
        </p:spPr>
        <p:txBody>
          <a:bodyPr/>
          <a:lstStyle/>
          <a:p>
            <a:pPr algn="ctr"/>
            <a:r>
              <a:rPr lang="en-US" dirty="0">
                <a:latin typeface="Halenoir Compact Display Bold"/>
              </a:rPr>
              <a:t>Modeling</a:t>
            </a:r>
            <a:endParaRPr lang="en-US">
              <a:latin typeface="Halenoir Compact Display Bold"/>
            </a:endParaRPr>
          </a:p>
        </p:txBody>
      </p:sp>
      <p:sp>
        <p:nvSpPr>
          <p:cNvPr id="3" name="Text Placeholder 2">
            <a:extLst>
              <a:ext uri="{FF2B5EF4-FFF2-40B4-BE49-F238E27FC236}">
                <a16:creationId xmlns:a16="http://schemas.microsoft.com/office/drawing/2014/main" id="{0B2377A6-F781-BF34-7DF6-5D685B76A2C1}"/>
              </a:ext>
            </a:extLst>
          </p:cNvPr>
          <p:cNvSpPr>
            <a:spLocks noGrp="1"/>
          </p:cNvSpPr>
          <p:nvPr>
            <p:ph type="body" idx="1"/>
          </p:nvPr>
        </p:nvSpPr>
        <p:spPr/>
        <p:txBody>
          <a:bodyPr/>
          <a:lstStyle/>
          <a:p>
            <a:pPr algn="ctr"/>
            <a:r>
              <a:rPr lang="en-US" dirty="0">
                <a:latin typeface="Halenoir Compact Display Bold"/>
              </a:rPr>
              <a:t>Initial Model Analysis</a:t>
            </a:r>
            <a:endParaRPr lang="en-US">
              <a:latin typeface="Halenoir Compact Display Bold"/>
            </a:endParaRPr>
          </a:p>
        </p:txBody>
      </p:sp>
      <p:sp>
        <p:nvSpPr>
          <p:cNvPr id="5" name="Text Placeholder 4">
            <a:extLst>
              <a:ext uri="{FF2B5EF4-FFF2-40B4-BE49-F238E27FC236}">
                <a16:creationId xmlns:a16="http://schemas.microsoft.com/office/drawing/2014/main" id="{AA3CB2BA-059D-E996-91EE-A283C0D9548A}"/>
              </a:ext>
            </a:extLst>
          </p:cNvPr>
          <p:cNvSpPr>
            <a:spLocks noGrp="1"/>
          </p:cNvSpPr>
          <p:nvPr>
            <p:ph type="body" sz="quarter" idx="3"/>
          </p:nvPr>
        </p:nvSpPr>
        <p:spPr/>
        <p:txBody>
          <a:bodyPr/>
          <a:lstStyle/>
          <a:p>
            <a:pPr algn="ctr"/>
            <a:r>
              <a:rPr lang="en-US" dirty="0">
                <a:latin typeface="Halenoir Compact Display Bold"/>
              </a:rPr>
              <a:t>Post </a:t>
            </a:r>
            <a:r>
              <a:rPr lang="en-US">
                <a:latin typeface="Halenoir Compact Display Bold"/>
              </a:rPr>
              <a:t>Data</a:t>
            </a:r>
            <a:r>
              <a:rPr lang="en-US" dirty="0">
                <a:latin typeface="Halenoir Compact Display Bold"/>
              </a:rPr>
              <a:t> </a:t>
            </a:r>
            <a:r>
              <a:rPr lang="en-US">
                <a:latin typeface="Halenoir Compact Display Bold"/>
              </a:rPr>
              <a:t>Processing</a:t>
            </a:r>
          </a:p>
        </p:txBody>
      </p:sp>
      <p:pic>
        <p:nvPicPr>
          <p:cNvPr id="8" name="Content Placeholder 7">
            <a:extLst>
              <a:ext uri="{FF2B5EF4-FFF2-40B4-BE49-F238E27FC236}">
                <a16:creationId xmlns:a16="http://schemas.microsoft.com/office/drawing/2014/main" id="{CDE8A784-BCCA-6618-1750-9CDD31B8159F}"/>
              </a:ext>
            </a:extLst>
          </p:cNvPr>
          <p:cNvPicPr>
            <a:picLocks noGrp="1" noChangeAspect="1"/>
          </p:cNvPicPr>
          <p:nvPr>
            <p:ph sz="quarter" idx="4"/>
          </p:nvPr>
        </p:nvPicPr>
        <p:blipFill>
          <a:blip r:embed="rId3"/>
          <a:stretch>
            <a:fillRect/>
          </a:stretch>
        </p:blipFill>
        <p:spPr>
          <a:xfrm>
            <a:off x="6169024" y="2505075"/>
            <a:ext cx="5183188" cy="3114135"/>
          </a:xfrm>
          <a:prstGeom prst="rect">
            <a:avLst/>
          </a:prstGeom>
        </p:spPr>
      </p:pic>
      <p:pic>
        <p:nvPicPr>
          <p:cNvPr id="7" name="Picture 6">
            <a:extLst>
              <a:ext uri="{FF2B5EF4-FFF2-40B4-BE49-F238E27FC236}">
                <a16:creationId xmlns:a16="http://schemas.microsoft.com/office/drawing/2014/main" id="{67FEA31F-35A9-0848-017A-88C82BB027E3}"/>
              </a:ext>
            </a:extLst>
          </p:cNvPr>
          <p:cNvPicPr>
            <a:picLocks noChangeAspect="1"/>
          </p:cNvPicPr>
          <p:nvPr/>
        </p:nvPicPr>
        <p:blipFill>
          <a:blip r:embed="rId4"/>
          <a:stretch>
            <a:fillRect/>
          </a:stretch>
        </p:blipFill>
        <p:spPr>
          <a:xfrm>
            <a:off x="835840" y="2505076"/>
            <a:ext cx="5161735" cy="3101246"/>
          </a:xfrm>
          <a:prstGeom prst="rect">
            <a:avLst/>
          </a:prstGeom>
        </p:spPr>
      </p:pic>
    </p:spTree>
    <p:extLst>
      <p:ext uri="{BB962C8B-B14F-4D97-AF65-F5344CB8AC3E}">
        <p14:creationId xmlns:p14="http://schemas.microsoft.com/office/powerpoint/2010/main" val="2920249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E9949-A5B2-C207-4D52-0A5AC2CB32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C21DB5-4271-DADA-5B0A-EB9BB5B8B5A6}"/>
              </a:ext>
            </a:extLst>
          </p:cNvPr>
          <p:cNvSpPr>
            <a:spLocks noGrp="1"/>
          </p:cNvSpPr>
          <p:nvPr>
            <p:ph type="title"/>
          </p:nvPr>
        </p:nvSpPr>
        <p:spPr>
          <a:xfrm>
            <a:off x="838200" y="200025"/>
            <a:ext cx="10515600" cy="1325563"/>
          </a:xfrm>
        </p:spPr>
        <p:txBody>
          <a:bodyPr/>
          <a:lstStyle/>
          <a:p>
            <a:r>
              <a:rPr lang="en-US" dirty="0">
                <a:latin typeface="Halenoir Compact Display Bold"/>
              </a:rPr>
              <a:t>Modeling</a:t>
            </a:r>
          </a:p>
        </p:txBody>
      </p:sp>
      <p:graphicFrame>
        <p:nvGraphicFramePr>
          <p:cNvPr id="7" name="Content Placeholder 6">
            <a:extLst>
              <a:ext uri="{FF2B5EF4-FFF2-40B4-BE49-F238E27FC236}">
                <a16:creationId xmlns:a16="http://schemas.microsoft.com/office/drawing/2014/main" id="{58C20292-3569-71D5-8E47-68D196F8AE97}"/>
              </a:ext>
            </a:extLst>
          </p:cNvPr>
          <p:cNvGraphicFramePr>
            <a:graphicFrameLocks noGrp="1"/>
          </p:cNvGraphicFramePr>
          <p:nvPr>
            <p:ph sz="half" idx="2"/>
            <p:extLst>
              <p:ext uri="{D42A27DB-BD31-4B8C-83A1-F6EECF244321}">
                <p14:modId xmlns:p14="http://schemas.microsoft.com/office/powerpoint/2010/main" val="4208211706"/>
              </p:ext>
            </p:extLst>
          </p:nvPr>
        </p:nvGraphicFramePr>
        <p:xfrm>
          <a:off x="838200" y="1525588"/>
          <a:ext cx="5096656" cy="2311412"/>
        </p:xfrm>
        <a:graphic>
          <a:graphicData uri="http://schemas.openxmlformats.org/drawingml/2006/table">
            <a:tbl>
              <a:tblPr firstRow="1" bandRow="1">
                <a:tableStyleId>{125E5076-3810-47DD-B79F-674D7AD40C01}</a:tableStyleId>
              </a:tblPr>
              <a:tblGrid>
                <a:gridCol w="2548328">
                  <a:extLst>
                    <a:ext uri="{9D8B030D-6E8A-4147-A177-3AD203B41FA5}">
                      <a16:colId xmlns:a16="http://schemas.microsoft.com/office/drawing/2014/main" val="3876667861"/>
                    </a:ext>
                  </a:extLst>
                </a:gridCol>
                <a:gridCol w="2548328">
                  <a:extLst>
                    <a:ext uri="{9D8B030D-6E8A-4147-A177-3AD203B41FA5}">
                      <a16:colId xmlns:a16="http://schemas.microsoft.com/office/drawing/2014/main" val="516783557"/>
                    </a:ext>
                  </a:extLst>
                </a:gridCol>
              </a:tblGrid>
              <a:tr h="577853">
                <a:tc gridSpan="2">
                  <a:txBody>
                    <a:bodyPr/>
                    <a:lstStyle/>
                    <a:p>
                      <a:pPr algn="ctr"/>
                      <a:r>
                        <a:rPr lang="en-US" dirty="0"/>
                        <a:t>Linear Regression Metrics</a:t>
                      </a:r>
                    </a:p>
                  </a:txBody>
                  <a:tcPr/>
                </a:tc>
                <a:tc hMerge="1">
                  <a:txBody>
                    <a:bodyPr/>
                    <a:lstStyle/>
                    <a:p>
                      <a:endParaRPr lang="en-US" dirty="0"/>
                    </a:p>
                  </a:txBody>
                  <a:tcPr/>
                </a:tc>
                <a:extLst>
                  <a:ext uri="{0D108BD9-81ED-4DB2-BD59-A6C34878D82A}">
                    <a16:rowId xmlns:a16="http://schemas.microsoft.com/office/drawing/2014/main" val="604530211"/>
                  </a:ext>
                </a:extLst>
              </a:tr>
              <a:tr h="577853">
                <a:tc>
                  <a:txBody>
                    <a:bodyPr/>
                    <a:lstStyle/>
                    <a:p>
                      <a:r>
                        <a:rPr lang="en-US" dirty="0"/>
                        <a:t>Mean Squared Error</a:t>
                      </a:r>
                    </a:p>
                  </a:txBody>
                  <a:tcPr/>
                </a:tc>
                <a:tc>
                  <a:txBody>
                    <a:bodyPr/>
                    <a:lstStyle/>
                    <a:p>
                      <a:r>
                        <a:rPr lang="en-US" sz="1800" b="0" i="0" kern="1200" dirty="0">
                          <a:solidFill>
                            <a:schemeClr val="lt1"/>
                          </a:solidFill>
                          <a:effectLst/>
                          <a:latin typeface="+mn-lt"/>
                          <a:ea typeface="+mn-ea"/>
                          <a:cs typeface="+mn-cs"/>
                        </a:rPr>
                        <a:t>0.523458</a:t>
                      </a:r>
                      <a:endParaRPr lang="en-US" dirty="0"/>
                    </a:p>
                  </a:txBody>
                  <a:tcPr/>
                </a:tc>
                <a:extLst>
                  <a:ext uri="{0D108BD9-81ED-4DB2-BD59-A6C34878D82A}">
                    <a16:rowId xmlns:a16="http://schemas.microsoft.com/office/drawing/2014/main" val="1461354392"/>
                  </a:ext>
                </a:extLst>
              </a:tr>
              <a:tr h="577853">
                <a:tc>
                  <a:txBody>
                    <a:bodyPr/>
                    <a:lstStyle/>
                    <a:p>
                      <a:r>
                        <a:rPr lang="en-US" dirty="0"/>
                        <a:t>R Squared</a:t>
                      </a:r>
                    </a:p>
                  </a:txBody>
                  <a:tcPr/>
                </a:tc>
                <a:tc>
                  <a:txBody>
                    <a:bodyPr/>
                    <a:lstStyle/>
                    <a:p>
                      <a:r>
                        <a:rPr lang="en-US" dirty="0">
                          <a:effectLst/>
                        </a:rPr>
                        <a:t>0.497103</a:t>
                      </a:r>
                    </a:p>
                  </a:txBody>
                  <a:tcPr marL="76200" marR="76200" marT="38100" marB="38100" anchor="ctr"/>
                </a:tc>
                <a:extLst>
                  <a:ext uri="{0D108BD9-81ED-4DB2-BD59-A6C34878D82A}">
                    <a16:rowId xmlns:a16="http://schemas.microsoft.com/office/drawing/2014/main" val="2053276894"/>
                  </a:ext>
                </a:extLst>
              </a:tr>
              <a:tr h="577853">
                <a:tc>
                  <a:txBody>
                    <a:bodyPr/>
                    <a:lstStyle/>
                    <a:p>
                      <a:r>
                        <a:rPr lang="en-US" dirty="0"/>
                        <a:t>Adjusted R Squared</a:t>
                      </a:r>
                    </a:p>
                  </a:txBody>
                  <a:tcPr/>
                </a:tc>
                <a:tc>
                  <a:txBody>
                    <a:bodyPr/>
                    <a:lstStyle/>
                    <a:p>
                      <a:r>
                        <a:rPr lang="en-US" dirty="0">
                          <a:effectLst/>
                        </a:rPr>
                        <a:t>0.470216</a:t>
                      </a:r>
                    </a:p>
                  </a:txBody>
                  <a:tcPr marL="76200" marR="76200" marT="38100" marB="38100" anchor="ctr"/>
                </a:tc>
                <a:extLst>
                  <a:ext uri="{0D108BD9-81ED-4DB2-BD59-A6C34878D82A}">
                    <a16:rowId xmlns:a16="http://schemas.microsoft.com/office/drawing/2014/main" val="3780586667"/>
                  </a:ext>
                </a:extLst>
              </a:tr>
            </a:tbl>
          </a:graphicData>
        </a:graphic>
      </p:graphicFrame>
      <p:graphicFrame>
        <p:nvGraphicFramePr>
          <p:cNvPr id="8" name="Content Placeholder 6">
            <a:extLst>
              <a:ext uri="{FF2B5EF4-FFF2-40B4-BE49-F238E27FC236}">
                <a16:creationId xmlns:a16="http://schemas.microsoft.com/office/drawing/2014/main" id="{625ED9E4-72AB-A957-16AE-8E657C9EC98E}"/>
              </a:ext>
            </a:extLst>
          </p:cNvPr>
          <p:cNvGraphicFramePr>
            <a:graphicFrameLocks/>
          </p:cNvGraphicFramePr>
          <p:nvPr>
            <p:extLst>
              <p:ext uri="{D42A27DB-BD31-4B8C-83A1-F6EECF244321}">
                <p14:modId xmlns:p14="http://schemas.microsoft.com/office/powerpoint/2010/main" val="1736238052"/>
              </p:ext>
            </p:extLst>
          </p:nvPr>
        </p:nvGraphicFramePr>
        <p:xfrm>
          <a:off x="838199" y="4056267"/>
          <a:ext cx="5096656" cy="1974776"/>
        </p:xfrm>
        <a:graphic>
          <a:graphicData uri="http://schemas.openxmlformats.org/drawingml/2006/table">
            <a:tbl>
              <a:tblPr firstRow="1" bandRow="1">
                <a:tableStyleId>{125E5076-3810-47DD-B79F-674D7AD40C01}</a:tableStyleId>
              </a:tblPr>
              <a:tblGrid>
                <a:gridCol w="2548328">
                  <a:extLst>
                    <a:ext uri="{9D8B030D-6E8A-4147-A177-3AD203B41FA5}">
                      <a16:colId xmlns:a16="http://schemas.microsoft.com/office/drawing/2014/main" val="3876667861"/>
                    </a:ext>
                  </a:extLst>
                </a:gridCol>
                <a:gridCol w="2548328">
                  <a:extLst>
                    <a:ext uri="{9D8B030D-6E8A-4147-A177-3AD203B41FA5}">
                      <a16:colId xmlns:a16="http://schemas.microsoft.com/office/drawing/2014/main" val="516783557"/>
                    </a:ext>
                  </a:extLst>
                </a:gridCol>
              </a:tblGrid>
              <a:tr h="493694">
                <a:tc gridSpan="2">
                  <a:txBody>
                    <a:bodyPr/>
                    <a:lstStyle/>
                    <a:p>
                      <a:pPr algn="ctr"/>
                      <a:r>
                        <a:rPr lang="en-US" dirty="0"/>
                        <a:t>Gradient Boost Regressor Metrics</a:t>
                      </a:r>
                    </a:p>
                  </a:txBody>
                  <a:tcPr/>
                </a:tc>
                <a:tc hMerge="1">
                  <a:txBody>
                    <a:bodyPr/>
                    <a:lstStyle/>
                    <a:p>
                      <a:endParaRPr lang="en-US" dirty="0"/>
                    </a:p>
                  </a:txBody>
                  <a:tcPr/>
                </a:tc>
                <a:extLst>
                  <a:ext uri="{0D108BD9-81ED-4DB2-BD59-A6C34878D82A}">
                    <a16:rowId xmlns:a16="http://schemas.microsoft.com/office/drawing/2014/main" val="604530211"/>
                  </a:ext>
                </a:extLst>
              </a:tr>
              <a:tr h="493694">
                <a:tc>
                  <a:txBody>
                    <a:bodyPr/>
                    <a:lstStyle/>
                    <a:p>
                      <a:r>
                        <a:rPr lang="en-US" dirty="0"/>
                        <a:t>Mean Squared Error</a:t>
                      </a:r>
                    </a:p>
                  </a:txBody>
                  <a:tcPr/>
                </a:tc>
                <a:tc>
                  <a:txBody>
                    <a:bodyPr/>
                    <a:lstStyle/>
                    <a:p>
                      <a:r>
                        <a:rPr lang="en-US" sz="1800" b="0" i="0" kern="1200" dirty="0">
                          <a:solidFill>
                            <a:schemeClr val="lt1"/>
                          </a:solidFill>
                          <a:effectLst/>
                          <a:latin typeface="+mn-lt"/>
                          <a:ea typeface="+mn-ea"/>
                          <a:cs typeface="+mn-cs"/>
                        </a:rPr>
                        <a:t>0.398399</a:t>
                      </a:r>
                      <a:endParaRPr lang="en-US" dirty="0"/>
                    </a:p>
                  </a:txBody>
                  <a:tcPr/>
                </a:tc>
                <a:extLst>
                  <a:ext uri="{0D108BD9-81ED-4DB2-BD59-A6C34878D82A}">
                    <a16:rowId xmlns:a16="http://schemas.microsoft.com/office/drawing/2014/main" val="1461354392"/>
                  </a:ext>
                </a:extLst>
              </a:tr>
              <a:tr h="493694">
                <a:tc>
                  <a:txBody>
                    <a:bodyPr/>
                    <a:lstStyle/>
                    <a:p>
                      <a:r>
                        <a:rPr lang="en-US" dirty="0"/>
                        <a:t>R Squared</a:t>
                      </a:r>
                    </a:p>
                  </a:txBody>
                  <a:tcPr/>
                </a:tc>
                <a:tc>
                  <a:txBody>
                    <a:bodyPr/>
                    <a:lstStyle/>
                    <a:p>
                      <a:r>
                        <a:rPr lang="en-US" sz="1800" b="0" i="0" kern="1200" dirty="0">
                          <a:solidFill>
                            <a:schemeClr val="lt1"/>
                          </a:solidFill>
                          <a:effectLst/>
                          <a:latin typeface="+mn-lt"/>
                          <a:ea typeface="+mn-ea"/>
                          <a:cs typeface="+mn-cs"/>
                        </a:rPr>
                        <a:t>0.617250</a:t>
                      </a:r>
                      <a:endParaRPr lang="en-US" dirty="0">
                        <a:effectLst/>
                      </a:endParaRPr>
                    </a:p>
                  </a:txBody>
                  <a:tcPr marL="76200" marR="76200" marT="38100" marB="38100" anchor="ctr"/>
                </a:tc>
                <a:extLst>
                  <a:ext uri="{0D108BD9-81ED-4DB2-BD59-A6C34878D82A}">
                    <a16:rowId xmlns:a16="http://schemas.microsoft.com/office/drawing/2014/main" val="2053276894"/>
                  </a:ext>
                </a:extLst>
              </a:tr>
              <a:tr h="493694">
                <a:tc>
                  <a:txBody>
                    <a:bodyPr/>
                    <a:lstStyle/>
                    <a:p>
                      <a:r>
                        <a:rPr lang="en-US" dirty="0"/>
                        <a:t>Adjusted R Squared</a:t>
                      </a:r>
                    </a:p>
                  </a:txBody>
                  <a:tcPr/>
                </a:tc>
                <a:tc>
                  <a:txBody>
                    <a:bodyPr/>
                    <a:lstStyle/>
                    <a:p>
                      <a:r>
                        <a:rPr lang="en-US" sz="1800" b="0" i="0" kern="1200" dirty="0">
                          <a:solidFill>
                            <a:schemeClr val="lt1"/>
                          </a:solidFill>
                          <a:effectLst/>
                          <a:latin typeface="+mn-lt"/>
                          <a:ea typeface="+mn-ea"/>
                          <a:cs typeface="+mn-cs"/>
                        </a:rPr>
                        <a:t>0.596786</a:t>
                      </a:r>
                      <a:endParaRPr lang="en-US" dirty="0">
                        <a:effectLst/>
                      </a:endParaRPr>
                    </a:p>
                  </a:txBody>
                  <a:tcPr marL="76200" marR="76200" marT="38100" marB="38100" anchor="ctr"/>
                </a:tc>
                <a:extLst>
                  <a:ext uri="{0D108BD9-81ED-4DB2-BD59-A6C34878D82A}">
                    <a16:rowId xmlns:a16="http://schemas.microsoft.com/office/drawing/2014/main" val="3780586667"/>
                  </a:ext>
                </a:extLst>
              </a:tr>
            </a:tbl>
          </a:graphicData>
        </a:graphic>
      </p:graphicFrame>
      <p:pic>
        <p:nvPicPr>
          <p:cNvPr id="1026" name="Picture 2" descr="previewer">
            <a:extLst>
              <a:ext uri="{FF2B5EF4-FFF2-40B4-BE49-F238E27FC236}">
                <a16:creationId xmlns:a16="http://schemas.microsoft.com/office/drawing/2014/main" id="{952685D5-651B-178B-2342-ADDBDB0827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4115" y="2000982"/>
            <a:ext cx="4110570" cy="411057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E0340A79-F8B5-A59E-CBC1-F2341E597387}"/>
              </a:ext>
            </a:extLst>
          </p:cNvPr>
          <p:cNvSpPr/>
          <p:nvPr/>
        </p:nvSpPr>
        <p:spPr>
          <a:xfrm>
            <a:off x="8062964" y="3887448"/>
            <a:ext cx="2220289" cy="1323439"/>
          </a:xfrm>
          <a:prstGeom prst="rect">
            <a:avLst/>
          </a:prstGeom>
          <a:noFill/>
        </p:spPr>
        <p:txBody>
          <a:bodyPr wrap="squar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rPr>
              <a:t>Gradient </a:t>
            </a:r>
          </a:p>
          <a:p>
            <a:pPr algn="ctr"/>
            <a:r>
              <a:rPr lang="en-US" sz="4000" b="1" cap="none" spc="0" dirty="0">
                <a:ln w="22225">
                  <a:solidFill>
                    <a:schemeClr val="accent2"/>
                  </a:solidFill>
                  <a:prstDash val="solid"/>
                </a:ln>
                <a:solidFill>
                  <a:schemeClr val="accent2">
                    <a:lumMod val="40000"/>
                    <a:lumOff val="60000"/>
                  </a:schemeClr>
                </a:solidFill>
                <a:effectLst/>
              </a:rPr>
              <a:t>Boost</a:t>
            </a:r>
          </a:p>
        </p:txBody>
      </p:sp>
    </p:spTree>
    <p:extLst>
      <p:ext uri="{BB962C8B-B14F-4D97-AF65-F5344CB8AC3E}">
        <p14:creationId xmlns:p14="http://schemas.microsoft.com/office/powerpoint/2010/main" val="2148272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CE319-5F6C-D89D-D50B-499C988E31B1}"/>
              </a:ext>
            </a:extLst>
          </p:cNvPr>
          <p:cNvSpPr>
            <a:spLocks noGrp="1"/>
          </p:cNvSpPr>
          <p:nvPr>
            <p:ph type="title"/>
          </p:nvPr>
        </p:nvSpPr>
        <p:spPr>
          <a:xfrm>
            <a:off x="839788" y="365125"/>
            <a:ext cx="10515600" cy="936625"/>
          </a:xfrm>
        </p:spPr>
        <p:txBody>
          <a:bodyPr>
            <a:normAutofit/>
          </a:bodyPr>
          <a:lstStyle/>
          <a:p>
            <a:pPr algn="ctr"/>
            <a:r>
              <a:rPr lang="en-US" sz="3400">
                <a:latin typeface="Halenoir Compact Display Bold"/>
              </a:rPr>
              <a:t>Next Steps: Future Research and Development</a:t>
            </a:r>
          </a:p>
        </p:txBody>
      </p:sp>
      <p:sp>
        <p:nvSpPr>
          <p:cNvPr id="3" name="Text Placeholder 2">
            <a:extLst>
              <a:ext uri="{FF2B5EF4-FFF2-40B4-BE49-F238E27FC236}">
                <a16:creationId xmlns:a16="http://schemas.microsoft.com/office/drawing/2014/main" id="{9E4A8E42-5C30-77A4-AB7F-E1836E3AE130}"/>
              </a:ext>
            </a:extLst>
          </p:cNvPr>
          <p:cNvSpPr>
            <a:spLocks noGrp="1"/>
          </p:cNvSpPr>
          <p:nvPr>
            <p:ph type="body" idx="1"/>
          </p:nvPr>
        </p:nvSpPr>
        <p:spPr>
          <a:xfrm>
            <a:off x="862014" y="1301750"/>
            <a:ext cx="5157787" cy="1567983"/>
          </a:xfrm>
        </p:spPr>
        <p:txBody>
          <a:bodyPr>
            <a:normAutofit/>
          </a:bodyPr>
          <a:lstStyle/>
          <a:p>
            <a:pPr>
              <a:buFont typeface="Arial" panose="020B0604020202020204" pitchFamily="34" charset="0"/>
              <a:buChar char="•"/>
            </a:pPr>
            <a:endParaRPr lang="en-US">
              <a:effectLst/>
              <a:latin typeface="Halenoir Compact Display Bold"/>
            </a:endParaRPr>
          </a:p>
          <a:p>
            <a:endParaRPr lang="en-US">
              <a:latin typeface="Halenoir Compact Display Bold"/>
            </a:endParaRPr>
          </a:p>
        </p:txBody>
      </p:sp>
      <p:sp>
        <p:nvSpPr>
          <p:cNvPr id="4" name="Content Placeholder 3">
            <a:extLst>
              <a:ext uri="{FF2B5EF4-FFF2-40B4-BE49-F238E27FC236}">
                <a16:creationId xmlns:a16="http://schemas.microsoft.com/office/drawing/2014/main" id="{FB6EFA43-3BDD-3FD0-FA0F-D7EBC803C5F9}"/>
              </a:ext>
            </a:extLst>
          </p:cNvPr>
          <p:cNvSpPr>
            <a:spLocks noGrp="1"/>
          </p:cNvSpPr>
          <p:nvPr>
            <p:ph sz="half" idx="2"/>
          </p:nvPr>
        </p:nvSpPr>
        <p:spPr>
          <a:xfrm>
            <a:off x="5583836" y="3241031"/>
            <a:ext cx="5746151" cy="3081982"/>
          </a:xfrm>
        </p:spPr>
        <p:txBody>
          <a:bodyPr>
            <a:normAutofit/>
          </a:bodyPr>
          <a:lstStyle/>
          <a:p>
            <a:pPr marL="0" indent="0">
              <a:buNone/>
            </a:pPr>
            <a:r>
              <a:rPr lang="en-US" sz="2400" b="1"/>
              <a:t>Development Plan</a:t>
            </a:r>
          </a:p>
          <a:p>
            <a:pPr>
              <a:buFont typeface="Arial" panose="020B0604020202020204" pitchFamily="34" charset="0"/>
              <a:buChar char="•"/>
            </a:pPr>
            <a:r>
              <a:rPr lang="en-US" sz="1800"/>
              <a:t>Broaden film datasets with more IMDb data.</a:t>
            </a:r>
          </a:p>
          <a:p>
            <a:pPr>
              <a:buFont typeface="Arial" panose="020B0604020202020204" pitchFamily="34" charset="0"/>
              <a:buChar char="•"/>
            </a:pPr>
            <a:r>
              <a:rPr lang="en-US" sz="1800"/>
              <a:t>Add a feedback loop for real-time model updates.</a:t>
            </a:r>
          </a:p>
          <a:p>
            <a:pPr>
              <a:buFont typeface="Arial" panose="020B0604020202020204" pitchFamily="34" charset="0"/>
              <a:buChar char="•"/>
            </a:pPr>
            <a:r>
              <a:rPr lang="en-US" sz="1800"/>
              <a:t>Partner with experts to validate predictions.</a:t>
            </a:r>
          </a:p>
          <a:p>
            <a:pPr>
              <a:buFont typeface="Arial" panose="020B0604020202020204" pitchFamily="34" charset="0"/>
              <a:buChar char="•"/>
            </a:pPr>
            <a:r>
              <a:rPr lang="en-US" sz="1800"/>
              <a:t>Focus on niche genres and global films.</a:t>
            </a:r>
          </a:p>
          <a:p>
            <a:endParaRPr lang="en-US"/>
          </a:p>
        </p:txBody>
      </p:sp>
      <p:sp>
        <p:nvSpPr>
          <p:cNvPr id="5" name="Text Placeholder 4">
            <a:extLst>
              <a:ext uri="{FF2B5EF4-FFF2-40B4-BE49-F238E27FC236}">
                <a16:creationId xmlns:a16="http://schemas.microsoft.com/office/drawing/2014/main" id="{411453F2-3912-F739-7568-3A5B4D9CFE38}"/>
              </a:ext>
            </a:extLst>
          </p:cNvPr>
          <p:cNvSpPr>
            <a:spLocks noGrp="1"/>
          </p:cNvSpPr>
          <p:nvPr>
            <p:ph type="body" sz="quarter" idx="3"/>
          </p:nvPr>
        </p:nvSpPr>
        <p:spPr>
          <a:xfrm>
            <a:off x="5583836" y="1301750"/>
            <a:ext cx="5771552" cy="1703778"/>
          </a:xfrm>
        </p:spPr>
        <p:txBody>
          <a:bodyPr anchor="t">
            <a:normAutofit/>
          </a:bodyPr>
          <a:lstStyle/>
          <a:p>
            <a:r>
              <a:rPr lang="en-US" b="1">
                <a:latin typeface="Halenoir Compact Display Bold"/>
              </a:rPr>
              <a:t>Research Areas</a:t>
            </a:r>
          </a:p>
          <a:p>
            <a:pPr marL="285750" indent="-285750">
              <a:buFont typeface="Arial" panose="020B0604020202020204" pitchFamily="34" charset="0"/>
              <a:buChar char="•"/>
            </a:pPr>
            <a:r>
              <a:rPr lang="en-US" sz="1800">
                <a:latin typeface="Halenoir Compact Display Bold"/>
              </a:rPr>
              <a:t>Use social media sentiment analysis for better predictions.</a:t>
            </a:r>
          </a:p>
          <a:p>
            <a:pPr marL="285750" indent="-285750">
              <a:buFont typeface="Arial" panose="020B0604020202020204" pitchFamily="34" charset="0"/>
              <a:buChar char="•"/>
            </a:pPr>
            <a:r>
              <a:rPr lang="en-US" sz="1800">
                <a:latin typeface="Halenoir Compact Display Bold"/>
              </a:rPr>
              <a:t>Assess international market influence on scores.</a:t>
            </a:r>
          </a:p>
          <a:p>
            <a:endParaRPr lang="en-US">
              <a:latin typeface="Halenoir Compact Display Bold"/>
            </a:endParaRPr>
          </a:p>
        </p:txBody>
      </p:sp>
      <p:pic>
        <p:nvPicPr>
          <p:cNvPr id="8" name="Picture 7" descr="A chair in the sand&#10;&#10;Description automatically generated">
            <a:extLst>
              <a:ext uri="{FF2B5EF4-FFF2-40B4-BE49-F238E27FC236}">
                <a16:creationId xmlns:a16="http://schemas.microsoft.com/office/drawing/2014/main" id="{BED14A06-A69B-132C-6BFD-32122E5574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742" y="1386590"/>
            <a:ext cx="4284585" cy="4522285"/>
          </a:xfrm>
          <a:prstGeom prst="rect">
            <a:avLst/>
          </a:prstGeom>
        </p:spPr>
      </p:pic>
    </p:spTree>
    <p:extLst>
      <p:ext uri="{BB962C8B-B14F-4D97-AF65-F5344CB8AC3E}">
        <p14:creationId xmlns:p14="http://schemas.microsoft.com/office/powerpoint/2010/main" val="3708897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BAE14-1496-2A94-BD48-37FD4260913F}"/>
              </a:ext>
            </a:extLst>
          </p:cNvPr>
          <p:cNvSpPr>
            <a:spLocks noGrp="1"/>
          </p:cNvSpPr>
          <p:nvPr>
            <p:ph type="ctrTitle"/>
          </p:nvPr>
        </p:nvSpPr>
        <p:spPr>
          <a:xfrm>
            <a:off x="462529" y="824245"/>
            <a:ext cx="4851222" cy="5198420"/>
          </a:xfrm>
        </p:spPr>
        <p:txBody>
          <a:bodyPr anchor="t">
            <a:normAutofit/>
          </a:bodyPr>
          <a:lstStyle/>
          <a:p>
            <a:pPr algn="l">
              <a:lnSpc>
                <a:spcPct val="100000"/>
              </a:lnSpc>
            </a:pPr>
            <a:br>
              <a:rPr lang="en-US" sz="1200">
                <a:effectLst/>
                <a:latin typeface="Halenoir Compact Display Bold"/>
              </a:rPr>
            </a:br>
            <a:br>
              <a:rPr lang="en-US" sz="1200">
                <a:latin typeface="Halenoir Compact Display Bold"/>
              </a:rPr>
            </a:br>
            <a:r>
              <a:rPr lang="en-US" sz="1200">
                <a:latin typeface="Halenoir Compact Display Bold"/>
              </a:rPr>
              <a:t>                               </a:t>
            </a:r>
            <a:r>
              <a:rPr lang="en-US" sz="1800" b="1">
                <a:effectLst/>
                <a:latin typeface="Halenoir Compact Display Bold"/>
              </a:rPr>
              <a:t>GitHub Repository</a:t>
            </a:r>
            <a:br>
              <a:rPr lang="en-US" sz="1200" b="1">
                <a:effectLst/>
                <a:latin typeface="Halenoir Compact Display Bold"/>
              </a:rPr>
            </a:br>
            <a:br>
              <a:rPr lang="en-US" sz="1200" b="1">
                <a:latin typeface="Halenoir Compact Display Bold"/>
              </a:rPr>
            </a:br>
            <a:r>
              <a:rPr lang="en-US" sz="1200" b="1">
                <a:latin typeface="Halenoir Compact Display Bold"/>
              </a:rPr>
              <a:t>                    </a:t>
            </a:r>
            <a:r>
              <a:rPr lang="en-US" sz="1200">
                <a:effectLst/>
                <a:latin typeface="Halenoir Compact Display Bold"/>
                <a:hlinkClick r:id="rId3"/>
              </a:rPr>
              <a:t>Explore the CinemaScore Predictor Code</a:t>
            </a:r>
            <a:br>
              <a:rPr lang="en-US" sz="1200">
                <a:latin typeface="Halenoir Compact Display Bold"/>
              </a:rPr>
            </a:br>
            <a:endParaRPr lang="en-US" sz="1200">
              <a:latin typeface="Halenoir Compact Display Bold"/>
            </a:endParaRPr>
          </a:p>
        </p:txBody>
      </p:sp>
      <p:pic>
        <p:nvPicPr>
          <p:cNvPr id="9" name="Picture 8">
            <a:extLst>
              <a:ext uri="{FF2B5EF4-FFF2-40B4-BE49-F238E27FC236}">
                <a16:creationId xmlns:a16="http://schemas.microsoft.com/office/drawing/2014/main" id="{862405BF-D850-2A55-EBAC-37948B95C39C}"/>
              </a:ext>
            </a:extLst>
          </p:cNvPr>
          <p:cNvPicPr>
            <a:picLocks noChangeAspect="1"/>
          </p:cNvPicPr>
          <p:nvPr/>
        </p:nvPicPr>
        <p:blipFill>
          <a:blip r:embed="rId4"/>
          <a:stretch>
            <a:fillRect/>
          </a:stretch>
        </p:blipFill>
        <p:spPr>
          <a:xfrm>
            <a:off x="5997858" y="1474108"/>
            <a:ext cx="5848039" cy="3898693"/>
          </a:xfrm>
          <a:prstGeom prst="rect">
            <a:avLst/>
          </a:prstGeom>
        </p:spPr>
      </p:pic>
      <p:pic>
        <p:nvPicPr>
          <p:cNvPr id="4" name="Picture 3" descr="A qr code on a white background&#10;&#10;Description automatically generated">
            <a:extLst>
              <a:ext uri="{FF2B5EF4-FFF2-40B4-BE49-F238E27FC236}">
                <a16:creationId xmlns:a16="http://schemas.microsoft.com/office/drawing/2014/main" id="{55C9B7A7-2994-4996-7B5C-41C96F19EF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28529" y="2100472"/>
            <a:ext cx="1573891" cy="1573891"/>
          </a:xfrm>
          <a:prstGeom prst="rect">
            <a:avLst/>
          </a:prstGeom>
        </p:spPr>
      </p:pic>
      <p:sp>
        <p:nvSpPr>
          <p:cNvPr id="6" name="TextBox 5">
            <a:extLst>
              <a:ext uri="{FF2B5EF4-FFF2-40B4-BE49-F238E27FC236}">
                <a16:creationId xmlns:a16="http://schemas.microsoft.com/office/drawing/2014/main" id="{49CB6183-294A-6DE1-CCA1-2D5292C00694}"/>
              </a:ext>
            </a:extLst>
          </p:cNvPr>
          <p:cNvSpPr txBox="1"/>
          <p:nvPr/>
        </p:nvSpPr>
        <p:spPr>
          <a:xfrm>
            <a:off x="1303348" y="4166046"/>
            <a:ext cx="2573406" cy="369332"/>
          </a:xfrm>
          <a:prstGeom prst="rect">
            <a:avLst/>
          </a:prstGeom>
          <a:noFill/>
        </p:spPr>
        <p:txBody>
          <a:bodyPr wrap="square">
            <a:spAutoFit/>
          </a:bodyPr>
          <a:lstStyle/>
          <a:p>
            <a:r>
              <a:rPr lang="en-US" b="1" i="0" u="none" strike="noStrike">
                <a:effectLst/>
                <a:latin typeface="Halenoir Compact Display Bold"/>
              </a:rPr>
              <a:t>Venture </a:t>
            </a:r>
            <a:r>
              <a:rPr lang="en-US" b="1">
                <a:latin typeface="Halenoir Compact Display Bold"/>
              </a:rPr>
              <a:t>C</a:t>
            </a:r>
            <a:r>
              <a:rPr lang="en-US" b="1" i="0" u="none" strike="noStrike">
                <a:effectLst/>
                <a:latin typeface="Halenoir Compact Display Bold"/>
              </a:rPr>
              <a:t>apital Inquires</a:t>
            </a:r>
            <a:endParaRPr lang="en-US" b="1">
              <a:latin typeface="Halenoir Compact Display Bold"/>
            </a:endParaRPr>
          </a:p>
        </p:txBody>
      </p:sp>
      <p:pic>
        <p:nvPicPr>
          <p:cNvPr id="8" name="Picture 7" descr="A qr code with black squares&#10;&#10;Description automatically generated">
            <a:extLst>
              <a:ext uri="{FF2B5EF4-FFF2-40B4-BE49-F238E27FC236}">
                <a16:creationId xmlns:a16="http://schemas.microsoft.com/office/drawing/2014/main" id="{EDDE58C3-3BB2-F633-5A90-F17905486B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27948" y="4799878"/>
            <a:ext cx="1574472" cy="1574472"/>
          </a:xfrm>
          <a:prstGeom prst="rect">
            <a:avLst/>
          </a:prstGeom>
        </p:spPr>
      </p:pic>
    </p:spTree>
    <p:extLst>
      <p:ext uri="{BB962C8B-B14F-4D97-AF65-F5344CB8AC3E}">
        <p14:creationId xmlns:p14="http://schemas.microsoft.com/office/powerpoint/2010/main" val="3232463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Triangle 22">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38AE7B-9267-EC1D-DA00-21ACE075A508}"/>
              </a:ext>
            </a:extLst>
          </p:cNvPr>
          <p:cNvSpPr>
            <a:spLocks noGrp="1"/>
          </p:cNvSpPr>
          <p:nvPr>
            <p:ph type="title"/>
          </p:nvPr>
        </p:nvSpPr>
        <p:spPr>
          <a:xfrm>
            <a:off x="965200" y="1036673"/>
            <a:ext cx="4649087" cy="4596797"/>
          </a:xfrm>
        </p:spPr>
        <p:txBody>
          <a:bodyPr vert="horz" lIns="91440" tIns="45720" rIns="91440" bIns="45720" rtlCol="0" anchor="t">
            <a:normAutofit/>
          </a:bodyPr>
          <a:lstStyle/>
          <a:p>
            <a:pPr algn="ctr"/>
            <a:r>
              <a:rPr lang="en-US" sz="2400" b="1" kern="1200">
                <a:solidFill>
                  <a:schemeClr val="tx1"/>
                </a:solidFill>
                <a:latin typeface="+mj-lt"/>
                <a:ea typeface="+mj-ea"/>
                <a:cs typeface="+mj-cs"/>
              </a:rPr>
              <a:t>Acknowledgments</a:t>
            </a:r>
            <a:br>
              <a:rPr lang="en-US" sz="1800" b="1" kern="1200">
                <a:solidFill>
                  <a:schemeClr val="tx1"/>
                </a:solidFill>
                <a:latin typeface="+mj-lt"/>
                <a:ea typeface="+mj-ea"/>
                <a:cs typeface="+mj-cs"/>
              </a:rPr>
            </a:br>
            <a:br>
              <a:rPr lang="en-US" sz="1800" b="1" kern="1200">
                <a:solidFill>
                  <a:schemeClr val="tx1"/>
                </a:solidFill>
                <a:latin typeface="+mj-lt"/>
                <a:ea typeface="+mj-ea"/>
                <a:cs typeface="+mj-cs"/>
              </a:rPr>
            </a:br>
            <a:r>
              <a:rPr lang="en-US" sz="1800" b="1" u="sng" kern="1200">
                <a:solidFill>
                  <a:schemeClr val="tx1"/>
                </a:solidFill>
                <a:latin typeface="+mj-lt"/>
                <a:ea typeface="+mj-ea"/>
                <a:cs typeface="+mj-cs"/>
              </a:rPr>
              <a:t>Suzanna </a:t>
            </a:r>
            <a:r>
              <a:rPr lang="en-US" sz="1800" b="1" u="sng" kern="1200" err="1">
                <a:solidFill>
                  <a:schemeClr val="tx1"/>
                </a:solidFill>
                <a:latin typeface="+mj-lt"/>
                <a:ea typeface="+mj-ea"/>
                <a:cs typeface="+mj-cs"/>
              </a:rPr>
              <a:t>Ayash</a:t>
            </a:r>
            <a:br>
              <a:rPr lang="en-US" sz="1800" kern="1200">
                <a:solidFill>
                  <a:schemeClr val="tx1"/>
                </a:solidFill>
                <a:latin typeface="+mj-lt"/>
                <a:ea typeface="+mj-ea"/>
                <a:cs typeface="+mj-cs"/>
              </a:rPr>
            </a:br>
            <a:r>
              <a:rPr lang="en-US" sz="1800" kern="1200">
                <a:solidFill>
                  <a:schemeClr val="tx1"/>
                </a:solidFill>
                <a:latin typeface="+mj-lt"/>
                <a:ea typeface="+mj-ea"/>
                <a:cs typeface="+mj-cs"/>
              </a:rPr>
              <a:t>For her unparalleled brilliance, destined to one day earn a Nobel Prize in Economics.</a:t>
            </a:r>
            <a:br>
              <a:rPr lang="en-US" sz="1800" kern="1200">
                <a:solidFill>
                  <a:schemeClr val="tx1"/>
                </a:solidFill>
                <a:latin typeface="+mj-lt"/>
                <a:ea typeface="+mj-ea"/>
                <a:cs typeface="+mj-cs"/>
              </a:rPr>
            </a:br>
            <a:br>
              <a:rPr lang="en-US" sz="1800" kern="1200">
                <a:solidFill>
                  <a:schemeClr val="tx1"/>
                </a:solidFill>
                <a:latin typeface="+mj-lt"/>
                <a:ea typeface="+mj-ea"/>
                <a:cs typeface="+mj-cs"/>
              </a:rPr>
            </a:br>
            <a:r>
              <a:rPr lang="en-US" sz="1800" b="1" u="sng" kern="1200">
                <a:solidFill>
                  <a:schemeClr val="tx1"/>
                </a:solidFill>
                <a:latin typeface="+mj-lt"/>
                <a:ea typeface="+mj-ea"/>
                <a:cs typeface="+mj-cs"/>
              </a:rPr>
              <a:t>Jimmy Tran</a:t>
            </a:r>
            <a:br>
              <a:rPr lang="en-US" sz="1800" kern="1200">
                <a:solidFill>
                  <a:schemeClr val="tx1"/>
                </a:solidFill>
                <a:latin typeface="+mj-lt"/>
                <a:ea typeface="+mj-ea"/>
                <a:cs typeface="+mj-cs"/>
              </a:rPr>
            </a:br>
            <a:r>
              <a:rPr lang="en-US" sz="1800" kern="1200">
                <a:solidFill>
                  <a:schemeClr val="tx1"/>
                </a:solidFill>
                <a:latin typeface="+mj-lt"/>
                <a:ea typeface="+mj-ea"/>
                <a:cs typeface="+mj-cs"/>
              </a:rPr>
              <a:t>For his unwavering dedication and exceptional guidance in leading us through this class.</a:t>
            </a:r>
            <a:br>
              <a:rPr lang="en-US" sz="1800" kern="1200">
                <a:solidFill>
                  <a:schemeClr val="tx1"/>
                </a:solidFill>
                <a:latin typeface="+mj-lt"/>
                <a:ea typeface="+mj-ea"/>
                <a:cs typeface="+mj-cs"/>
              </a:rPr>
            </a:br>
            <a:br>
              <a:rPr lang="en-US" sz="1800" kern="1200">
                <a:solidFill>
                  <a:schemeClr val="tx1"/>
                </a:solidFill>
                <a:latin typeface="+mj-lt"/>
                <a:ea typeface="+mj-ea"/>
                <a:cs typeface="+mj-cs"/>
              </a:rPr>
            </a:br>
            <a:r>
              <a:rPr lang="en-US" sz="1800" b="1" kern="1200">
                <a:solidFill>
                  <a:schemeClr val="tx1"/>
                </a:solidFill>
                <a:latin typeface="+mj-lt"/>
                <a:ea typeface="+mj-ea"/>
                <a:cs typeface="+mj-cs"/>
              </a:rPr>
              <a:t>Honorable Mention</a:t>
            </a:r>
            <a:br>
              <a:rPr lang="en-US" sz="1800" b="1" kern="1200">
                <a:solidFill>
                  <a:schemeClr val="tx1"/>
                </a:solidFill>
                <a:latin typeface="+mj-lt"/>
                <a:ea typeface="+mj-ea"/>
                <a:cs typeface="+mj-cs"/>
              </a:rPr>
            </a:br>
            <a:br>
              <a:rPr lang="en-US" sz="1800" b="1" kern="1200">
                <a:solidFill>
                  <a:schemeClr val="tx1"/>
                </a:solidFill>
                <a:latin typeface="+mj-lt"/>
                <a:ea typeface="+mj-ea"/>
                <a:cs typeface="+mj-cs"/>
              </a:rPr>
            </a:br>
            <a:r>
              <a:rPr lang="en-US" sz="1800" u="sng" kern="1200">
                <a:solidFill>
                  <a:schemeClr val="tx1"/>
                </a:solidFill>
                <a:latin typeface="+mj-lt"/>
                <a:ea typeface="+mj-ea"/>
                <a:cs typeface="+mj-cs"/>
              </a:rPr>
              <a:t>John Ellis</a:t>
            </a:r>
            <a:br>
              <a:rPr lang="en-US" sz="1800" kern="1200">
                <a:solidFill>
                  <a:schemeClr val="tx1"/>
                </a:solidFill>
                <a:latin typeface="+mj-lt"/>
                <a:ea typeface="+mj-ea"/>
                <a:cs typeface="+mj-cs"/>
              </a:rPr>
            </a:br>
            <a:r>
              <a:rPr lang="en-US" sz="1800" kern="1200">
                <a:solidFill>
                  <a:schemeClr val="tx1"/>
                </a:solidFill>
                <a:latin typeface="+mj-lt"/>
                <a:ea typeface="+mj-ea"/>
                <a:cs typeface="+mj-cs"/>
              </a:rPr>
              <a:t>For effortlessly winning the admiration and affection of our group.</a:t>
            </a:r>
          </a:p>
        </p:txBody>
      </p:sp>
      <p:pic>
        <p:nvPicPr>
          <p:cNvPr id="6" name="Graphic 5" descr="Ribbon">
            <a:extLst>
              <a:ext uri="{FF2B5EF4-FFF2-40B4-BE49-F238E27FC236}">
                <a16:creationId xmlns:a16="http://schemas.microsoft.com/office/drawing/2014/main" id="{834D6DEB-5D14-CFA6-6BAA-B468059936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28030" y="1424763"/>
            <a:ext cx="3441535" cy="3441535"/>
          </a:xfrm>
          <a:prstGeom prst="rect">
            <a:avLst/>
          </a:prstGeom>
        </p:spPr>
      </p:pic>
    </p:spTree>
    <p:extLst>
      <p:ext uri="{BB962C8B-B14F-4D97-AF65-F5344CB8AC3E}">
        <p14:creationId xmlns:p14="http://schemas.microsoft.com/office/powerpoint/2010/main" val="476504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9265A-8277-F29D-BF22-A98E98B98BC9}"/>
              </a:ext>
            </a:extLst>
          </p:cNvPr>
          <p:cNvSpPr>
            <a:spLocks noGrp="1"/>
          </p:cNvSpPr>
          <p:nvPr>
            <p:ph type="ctrTitle"/>
          </p:nvPr>
        </p:nvSpPr>
        <p:spPr>
          <a:xfrm>
            <a:off x="1524000" y="406400"/>
            <a:ext cx="9144000" cy="2387600"/>
          </a:xfrm>
        </p:spPr>
        <p:txBody>
          <a:bodyPr/>
          <a:lstStyle/>
          <a:p>
            <a:r>
              <a:rPr lang="en-US"/>
              <a:t>CinemaScore Predictor</a:t>
            </a:r>
            <a:br>
              <a:rPr lang="en-US"/>
            </a:br>
            <a:r>
              <a:rPr lang="en-US"/>
              <a:t>Demonstration</a:t>
            </a:r>
          </a:p>
        </p:txBody>
      </p:sp>
    </p:spTree>
    <p:extLst>
      <p:ext uri="{BB962C8B-B14F-4D97-AF65-F5344CB8AC3E}">
        <p14:creationId xmlns:p14="http://schemas.microsoft.com/office/powerpoint/2010/main" val="2216406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hild standing in the middle of a street with a billboard&#10;&#10;Description automatically generated">
            <a:extLst>
              <a:ext uri="{FF2B5EF4-FFF2-40B4-BE49-F238E27FC236}">
                <a16:creationId xmlns:a16="http://schemas.microsoft.com/office/drawing/2014/main" id="{7A2FC3C5-9720-0AC0-4294-D7BCE6BDA574}"/>
              </a:ext>
            </a:extLst>
          </p:cNvPr>
          <p:cNvPicPr>
            <a:picLocks noChangeAspect="1"/>
          </p:cNvPicPr>
          <p:nvPr/>
        </p:nvPicPr>
        <p:blipFill>
          <a:blip r:embed="rId3">
            <a:extLst>
              <a:ext uri="{28A0092B-C50C-407E-A947-70E740481C1C}">
                <a14:useLocalDpi xmlns:a14="http://schemas.microsoft.com/office/drawing/2010/main" val="0"/>
              </a:ext>
            </a:extLst>
          </a:blip>
          <a:srcRect l="4743" r="14537" b="1"/>
          <a:stretch/>
        </p:blipFill>
        <p:spPr>
          <a:xfrm>
            <a:off x="2522356" y="10"/>
            <a:ext cx="9669642" cy="6857990"/>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DA8B745-8412-62C9-B87C-04634B820483}"/>
              </a:ext>
            </a:extLst>
          </p:cNvPr>
          <p:cNvSpPr txBox="1"/>
          <p:nvPr/>
        </p:nvSpPr>
        <p:spPr>
          <a:xfrm>
            <a:off x="838200" y="365125"/>
            <a:ext cx="3822189" cy="1899912"/>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b="1">
                <a:effectLst/>
                <a:latin typeface="Halenoir Compact Display Bold"/>
                <a:ea typeface="+mj-ea"/>
                <a:cs typeface="+mj-cs"/>
              </a:rPr>
              <a:t>Concept and Motivation</a:t>
            </a:r>
            <a:endParaRPr lang="en-US" sz="4000" b="1">
              <a:latin typeface="Halenoir Compact Display Bold"/>
              <a:ea typeface="+mj-ea"/>
              <a:cs typeface="+mj-cs"/>
            </a:endParaRPr>
          </a:p>
        </p:txBody>
      </p:sp>
      <p:sp>
        <p:nvSpPr>
          <p:cNvPr id="10" name="TextBox 9">
            <a:extLst>
              <a:ext uri="{FF2B5EF4-FFF2-40B4-BE49-F238E27FC236}">
                <a16:creationId xmlns:a16="http://schemas.microsoft.com/office/drawing/2014/main" id="{0A1FE1EC-787B-A1E6-AFCE-92DC7436BF5C}"/>
              </a:ext>
            </a:extLst>
          </p:cNvPr>
          <p:cNvSpPr txBox="1"/>
          <p:nvPr/>
        </p:nvSpPr>
        <p:spPr>
          <a:xfrm>
            <a:off x="838200" y="2456146"/>
            <a:ext cx="3822189" cy="3742762"/>
          </a:xfrm>
          <a:prstGeom prst="rect">
            <a:avLst/>
          </a:prstGeom>
        </p:spPr>
        <p:txBody>
          <a:bodyPr vert="horz" lIns="91440" tIns="45720" rIns="91440" bIns="45720" rtlCol="0">
            <a:normAutofit/>
          </a:bodyPr>
          <a:lstStyle/>
          <a:p>
            <a:pPr defTabSz="914400">
              <a:lnSpc>
                <a:spcPct val="90000"/>
              </a:lnSpc>
              <a:spcAft>
                <a:spcPts val="600"/>
              </a:spcAft>
            </a:pPr>
            <a:endParaRPr lang="en-US" sz="1000">
              <a:latin typeface="Halenoir Compact Display Bold"/>
            </a:endParaRPr>
          </a:p>
        </p:txBody>
      </p:sp>
      <p:sp>
        <p:nvSpPr>
          <p:cNvPr id="13" name="TextBox 12">
            <a:extLst>
              <a:ext uri="{FF2B5EF4-FFF2-40B4-BE49-F238E27FC236}">
                <a16:creationId xmlns:a16="http://schemas.microsoft.com/office/drawing/2014/main" id="{0A1FE1EC-787B-A1E6-AFCE-92DC7436BF5C}"/>
              </a:ext>
            </a:extLst>
          </p:cNvPr>
          <p:cNvSpPr txBox="1"/>
          <p:nvPr/>
        </p:nvSpPr>
        <p:spPr>
          <a:xfrm>
            <a:off x="838200" y="2434201"/>
            <a:ext cx="3822189" cy="4058674"/>
          </a:xfrm>
          <a:prstGeom prst="rect">
            <a:avLst/>
          </a:prstGeom>
        </p:spPr>
        <p:txBody>
          <a:bodyPr vert="horz" lIns="91440" tIns="45720" rIns="91440" bIns="45720" rtlCol="0">
            <a:noAutofit/>
          </a:bodyPr>
          <a:lstStyle/>
          <a:p>
            <a:pPr defTabSz="914400">
              <a:lnSpc>
                <a:spcPct val="90000"/>
              </a:lnSpc>
              <a:spcAft>
                <a:spcPts val="600"/>
              </a:spcAft>
            </a:pPr>
            <a:r>
              <a:rPr lang="en-US" sz="1300" b="1">
                <a:latin typeface="Halenoir Compact Display Bold"/>
              </a:rPr>
              <a:t>Challenges in the Film Industry</a:t>
            </a:r>
          </a:p>
          <a:p>
            <a:pPr defTabSz="914400">
              <a:lnSpc>
                <a:spcPct val="90000"/>
              </a:lnSpc>
              <a:spcAft>
                <a:spcPts val="600"/>
              </a:spcAft>
            </a:pPr>
            <a:endParaRPr lang="en-US" sz="1100" b="1">
              <a:latin typeface="Halenoir Compact Display Bold"/>
            </a:endParaRPr>
          </a:p>
          <a:p>
            <a:pPr indent="-228600" defTabSz="914400">
              <a:lnSpc>
                <a:spcPct val="90000"/>
              </a:lnSpc>
              <a:spcAft>
                <a:spcPts val="600"/>
              </a:spcAft>
              <a:buFont typeface="Arial" panose="020B0604020202020204" pitchFamily="34" charset="0"/>
              <a:buChar char="•"/>
            </a:pPr>
            <a:r>
              <a:rPr lang="en-US" sz="1100">
                <a:latin typeface="Halenoir Compact Display Bold"/>
              </a:rPr>
              <a:t>Success in the competitive film industry requires a strategic understanding of audience preferences and movie dynamics.</a:t>
            </a:r>
          </a:p>
          <a:p>
            <a:pPr indent="-228600" defTabSz="914400">
              <a:lnSpc>
                <a:spcPct val="90000"/>
              </a:lnSpc>
              <a:spcAft>
                <a:spcPts val="600"/>
              </a:spcAft>
              <a:buFont typeface="Arial" panose="020B0604020202020204" pitchFamily="34" charset="0"/>
              <a:buChar char="•"/>
            </a:pPr>
            <a:endParaRPr lang="en-US" sz="1100" b="1">
              <a:latin typeface="Halenoir Compact Display Bold"/>
            </a:endParaRPr>
          </a:p>
          <a:p>
            <a:pPr defTabSz="914400">
              <a:lnSpc>
                <a:spcPct val="90000"/>
              </a:lnSpc>
              <a:spcAft>
                <a:spcPts val="600"/>
              </a:spcAft>
            </a:pPr>
            <a:r>
              <a:rPr lang="en-US" sz="1300" b="1">
                <a:latin typeface="Halenoir Compact Display Bold"/>
              </a:rPr>
              <a:t>Development of CinemaScore Predictor</a:t>
            </a:r>
          </a:p>
          <a:p>
            <a:pPr indent="-228600" defTabSz="914400">
              <a:lnSpc>
                <a:spcPct val="90000"/>
              </a:lnSpc>
              <a:spcAft>
                <a:spcPts val="600"/>
              </a:spcAft>
              <a:buFont typeface="Arial" panose="020B0604020202020204" pitchFamily="34" charset="0"/>
              <a:buChar char="•"/>
            </a:pPr>
            <a:endParaRPr lang="en-US" sz="1100" b="1">
              <a:latin typeface="Halenoir Compact Display Bold"/>
            </a:endParaRPr>
          </a:p>
          <a:p>
            <a:pPr indent="-228600" defTabSz="914400">
              <a:lnSpc>
                <a:spcPct val="90000"/>
              </a:lnSpc>
              <a:spcAft>
                <a:spcPts val="600"/>
              </a:spcAft>
              <a:buFont typeface="Arial" panose="020B0604020202020204" pitchFamily="34" charset="0"/>
              <a:buChar char="•"/>
            </a:pPr>
            <a:r>
              <a:rPr lang="en-US" sz="1100">
                <a:latin typeface="Halenoir Compact Display Bold"/>
              </a:rPr>
              <a:t>An innovative tool designed to forecast IMDb scores and provide actionable insights into audience reception.</a:t>
            </a:r>
          </a:p>
          <a:p>
            <a:pPr indent="-228600" defTabSz="914400">
              <a:lnSpc>
                <a:spcPct val="90000"/>
              </a:lnSpc>
              <a:spcAft>
                <a:spcPts val="600"/>
              </a:spcAft>
              <a:buFont typeface="Arial" panose="020B0604020202020204" pitchFamily="34" charset="0"/>
              <a:buChar char="•"/>
            </a:pPr>
            <a:endParaRPr lang="en-US" sz="1100">
              <a:latin typeface="Halenoir Compact Display Bold"/>
            </a:endParaRPr>
          </a:p>
          <a:p>
            <a:pPr indent="-228600" defTabSz="914400">
              <a:lnSpc>
                <a:spcPct val="90000"/>
              </a:lnSpc>
              <a:spcAft>
                <a:spcPts val="600"/>
              </a:spcAft>
              <a:buFont typeface="Arial" panose="020B0604020202020204" pitchFamily="34" charset="0"/>
              <a:buChar char="•"/>
            </a:pPr>
            <a:r>
              <a:rPr lang="en-US" sz="1100">
                <a:latin typeface="Halenoir Compact Display Bold"/>
              </a:rPr>
              <a:t>Helps identify key elements for predicting a movie’s critical and financial potential before production begins.</a:t>
            </a:r>
          </a:p>
          <a:p>
            <a:pPr indent="-228600" defTabSz="914400">
              <a:lnSpc>
                <a:spcPct val="90000"/>
              </a:lnSpc>
              <a:spcAft>
                <a:spcPts val="600"/>
              </a:spcAft>
              <a:buFont typeface="Arial" panose="020B0604020202020204" pitchFamily="34" charset="0"/>
              <a:buChar char="•"/>
            </a:pPr>
            <a:endParaRPr lang="en-US" sz="1100" b="1">
              <a:latin typeface="Halenoir Compact Display Bold"/>
            </a:endParaRPr>
          </a:p>
          <a:p>
            <a:pPr defTabSz="914400">
              <a:lnSpc>
                <a:spcPct val="90000"/>
              </a:lnSpc>
              <a:spcAft>
                <a:spcPts val="600"/>
              </a:spcAft>
            </a:pPr>
            <a:r>
              <a:rPr lang="en-US" sz="1300" b="1">
                <a:latin typeface="Halenoir Compact Display Bold"/>
              </a:rPr>
              <a:t>Strategic Team Investment</a:t>
            </a:r>
          </a:p>
          <a:p>
            <a:pPr indent="-228600" defTabSz="914400">
              <a:lnSpc>
                <a:spcPct val="90000"/>
              </a:lnSpc>
              <a:spcAft>
                <a:spcPts val="600"/>
              </a:spcAft>
              <a:buFont typeface="Arial" panose="020B0604020202020204" pitchFamily="34" charset="0"/>
              <a:buChar char="•"/>
            </a:pPr>
            <a:endParaRPr lang="en-US" sz="1100" b="1">
              <a:latin typeface="Halenoir Compact Display Bold"/>
            </a:endParaRPr>
          </a:p>
          <a:p>
            <a:pPr indent="-228600" defTabSz="914400">
              <a:lnSpc>
                <a:spcPct val="90000"/>
              </a:lnSpc>
              <a:spcAft>
                <a:spcPts val="600"/>
              </a:spcAft>
              <a:buFont typeface="Arial" panose="020B0604020202020204" pitchFamily="34" charset="0"/>
              <a:buChar char="•"/>
            </a:pPr>
            <a:r>
              <a:rPr lang="en-US" sz="1100">
                <a:latin typeface="Halenoir Compact Display Bold"/>
              </a:rPr>
              <a:t>Leveraged the team’s expertise and financial success from a previous project to develop this groundbreaking solution.</a:t>
            </a:r>
          </a:p>
        </p:txBody>
      </p:sp>
    </p:spTree>
    <p:extLst>
      <p:ext uri="{BB962C8B-B14F-4D97-AF65-F5344CB8AC3E}">
        <p14:creationId xmlns:p14="http://schemas.microsoft.com/office/powerpoint/2010/main" val="4248523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ject 4">
            <a:extLst>
              <a:ext uri="{FF2B5EF4-FFF2-40B4-BE49-F238E27FC236}">
                <a16:creationId xmlns:a16="http://schemas.microsoft.com/office/drawing/2014/main" id="{0694B042-A648-016E-BD65-DAE9C66949BD}"/>
              </a:ext>
            </a:extLst>
          </p:cNvPr>
          <p:cNvPicPr/>
          <p:nvPr/>
        </p:nvPicPr>
        <p:blipFill>
          <a:blip r:embed="rId3" cstate="print"/>
          <a:stretch>
            <a:fillRect/>
          </a:stretch>
        </p:blipFill>
        <p:spPr>
          <a:xfrm>
            <a:off x="513779" y="537667"/>
            <a:ext cx="4184850" cy="5476985"/>
          </a:xfrm>
          <a:prstGeom prst="rect">
            <a:avLst/>
          </a:prstGeom>
        </p:spPr>
      </p:pic>
      <p:sp>
        <p:nvSpPr>
          <p:cNvPr id="6" name="Rectangle 1">
            <a:extLst>
              <a:ext uri="{FF2B5EF4-FFF2-40B4-BE49-F238E27FC236}">
                <a16:creationId xmlns:a16="http://schemas.microsoft.com/office/drawing/2014/main" id="{245C600B-2836-268A-8CA3-B5D3A8542BC1}"/>
              </a:ext>
            </a:extLst>
          </p:cNvPr>
          <p:cNvSpPr>
            <a:spLocks noChangeArrowheads="1"/>
          </p:cNvSpPr>
          <p:nvPr/>
        </p:nvSpPr>
        <p:spPr bwMode="auto">
          <a:xfrm>
            <a:off x="5215737" y="652368"/>
            <a:ext cx="6298388" cy="5247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a:ln>
                  <a:noFill/>
                </a:ln>
                <a:solidFill>
                  <a:schemeClr val="tx1"/>
                </a:solidFill>
                <a:effectLst/>
                <a:latin typeface="Halenoir Compact Display Bold"/>
              </a:rPr>
              <a:t>Value of IMDb Scores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0" i="0" u="none" strike="noStrike" cap="none" normalizeH="0" baseline="0">
                <a:ln>
                  <a:noFill/>
                </a:ln>
                <a:solidFill>
                  <a:schemeClr val="tx1"/>
                </a:solidFill>
                <a:effectLst/>
                <a:latin typeface="Halenoir Compact Display Bold"/>
              </a:rPr>
              <a:t>High IMDb scores reflect strong audience engagement and satisfaction.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a:ln>
                  <a:noFill/>
                </a:ln>
                <a:solidFill>
                  <a:schemeClr val="tx1"/>
                </a:solidFill>
                <a:effectLst/>
                <a:latin typeface="Halenoir Compact Display Bold"/>
              </a:rPr>
              <a:t>Key Predictive Factors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0" i="0" u="none" strike="noStrike" cap="none" normalizeH="0" baseline="0">
                <a:ln>
                  <a:noFill/>
                </a:ln>
                <a:solidFill>
                  <a:schemeClr val="tx1"/>
                </a:solidFill>
                <a:effectLst/>
                <a:latin typeface="Halenoir Compact Display Bold"/>
              </a:rPr>
              <a:t>AI leverages factors such as director, actors, genre, and rating to forecast IMDb scores.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a:ln>
                  <a:noFill/>
                </a:ln>
                <a:solidFill>
                  <a:schemeClr val="tx1"/>
                </a:solidFill>
                <a:effectLst/>
                <a:latin typeface="Halenoir Compact Display Bold"/>
              </a:rPr>
              <a:t>Actionable Insights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0" i="0" u="none" strike="noStrike" cap="none" normalizeH="0" baseline="0">
                <a:ln>
                  <a:noFill/>
                </a:ln>
                <a:solidFill>
                  <a:schemeClr val="tx1"/>
                </a:solidFill>
                <a:effectLst/>
                <a:latin typeface="Halenoir Compact Display Bold"/>
              </a:rPr>
              <a:t>The CinemaScore Predictor provides filmmakers with data-driven insights for crafting audience-focused films.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200" b="1" i="0" u="none" strike="noStrike" cap="none" normalizeH="0" baseline="0">
                <a:ln>
                  <a:noFill/>
                </a:ln>
                <a:solidFill>
                  <a:schemeClr val="tx1"/>
                </a:solidFill>
                <a:effectLst/>
                <a:latin typeface="Halenoir Compact Display Bold"/>
              </a:rPr>
              <a:t>Empowering Filmmakers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a:ln>
                <a:noFill/>
              </a:ln>
              <a:solidFill>
                <a:schemeClr val="tx1"/>
              </a:solidFill>
              <a:effectLst/>
              <a:latin typeface="Halenoir Compact Display Bold"/>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0" i="0" u="none" strike="noStrike" cap="none" normalizeH="0" baseline="0">
                <a:ln>
                  <a:noFill/>
                </a:ln>
                <a:solidFill>
                  <a:schemeClr val="tx1"/>
                </a:solidFill>
                <a:effectLst/>
                <a:latin typeface="Halenoir Compact Display Bold"/>
              </a:rPr>
              <a:t>Equips producers and filmmakers with advanced tools to make informed                   decisions.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0" i="0" u="none" strike="noStrike" cap="none" normalizeH="0" baseline="0">
                <a:ln>
                  <a:noFill/>
                </a:ln>
                <a:solidFill>
                  <a:schemeClr val="tx1"/>
                </a:solidFill>
                <a:effectLst/>
                <a:latin typeface="Halenoir Compact Display Bold"/>
              </a:rPr>
              <a:t>Aims to deliver memorable cinematic experiences that resonate with audiences.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89248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2CE27-7392-4BF4-4115-DF579FA384BF}"/>
              </a:ext>
            </a:extLst>
          </p:cNvPr>
          <p:cNvSpPr>
            <a:spLocks noGrp="1"/>
          </p:cNvSpPr>
          <p:nvPr>
            <p:ph type="title"/>
          </p:nvPr>
        </p:nvSpPr>
        <p:spPr>
          <a:xfrm>
            <a:off x="838200" y="365125"/>
            <a:ext cx="10515600" cy="796925"/>
          </a:xfrm>
        </p:spPr>
        <p:txBody>
          <a:bodyPr>
            <a:normAutofit/>
          </a:bodyPr>
          <a:lstStyle/>
          <a:p>
            <a:pPr algn="ctr"/>
            <a:r>
              <a:rPr lang="en-US" sz="3600" b="1">
                <a:latin typeface="Halenoir Compact Display Bold"/>
              </a:rPr>
              <a:t>Data Exploration and Cleanup</a:t>
            </a:r>
          </a:p>
        </p:txBody>
      </p:sp>
      <p:sp>
        <p:nvSpPr>
          <p:cNvPr id="3" name="Content Placeholder 2">
            <a:extLst>
              <a:ext uri="{FF2B5EF4-FFF2-40B4-BE49-F238E27FC236}">
                <a16:creationId xmlns:a16="http://schemas.microsoft.com/office/drawing/2014/main" id="{21AB5B84-01FC-480E-245F-E7927ABBEE55}"/>
              </a:ext>
            </a:extLst>
          </p:cNvPr>
          <p:cNvSpPr>
            <a:spLocks noGrp="1"/>
          </p:cNvSpPr>
          <p:nvPr>
            <p:ph sz="half" idx="1"/>
          </p:nvPr>
        </p:nvSpPr>
        <p:spPr>
          <a:xfrm>
            <a:off x="838200" y="1152525"/>
            <a:ext cx="5181600" cy="2276475"/>
          </a:xfrm>
        </p:spPr>
        <p:txBody>
          <a:bodyPr>
            <a:normAutofit fontScale="55000" lnSpcReduction="20000"/>
          </a:bodyPr>
          <a:lstStyle/>
          <a:p>
            <a:pPr marL="0" indent="0">
              <a:buNone/>
            </a:pPr>
            <a:r>
              <a:rPr lang="en-US" sz="4000" b="1">
                <a:effectLst/>
                <a:latin typeface="Halenoir Compact Display Bold"/>
              </a:rPr>
              <a:t>Data Exploration</a:t>
            </a:r>
          </a:p>
          <a:p>
            <a:pPr marL="0" indent="0">
              <a:buNone/>
            </a:pPr>
            <a:endParaRPr lang="en-US" b="1">
              <a:latin typeface="Halenoir Compact Display Bold"/>
            </a:endParaRPr>
          </a:p>
          <a:p>
            <a:pPr marL="0" indent="0">
              <a:lnSpc>
                <a:spcPct val="120000"/>
              </a:lnSpc>
              <a:buNone/>
            </a:pPr>
            <a:r>
              <a:rPr lang="en-US" sz="3600">
                <a:effectLst/>
                <a:latin typeface="Halenoir Compact Display Bold"/>
              </a:rPr>
              <a:t>Exploratory data analysis (EDA) is performed to understand patterns and correlations within the dataset. Techniques such as visualization and summary statistics are used to gain insights into the data's structure and content.</a:t>
            </a:r>
            <a:endParaRPr lang="en-US" sz="3600">
              <a:latin typeface="Halenoir Compact Display Bold"/>
            </a:endParaRPr>
          </a:p>
          <a:p>
            <a:pPr marL="0" indent="0">
              <a:buNone/>
            </a:pPr>
            <a:endParaRPr lang="en-US"/>
          </a:p>
        </p:txBody>
      </p:sp>
      <p:sp>
        <p:nvSpPr>
          <p:cNvPr id="6" name="TextBox 5">
            <a:extLst>
              <a:ext uri="{FF2B5EF4-FFF2-40B4-BE49-F238E27FC236}">
                <a16:creationId xmlns:a16="http://schemas.microsoft.com/office/drawing/2014/main" id="{144DFDF7-A3FC-05DE-BBC0-0E9BAC1049A2}"/>
              </a:ext>
            </a:extLst>
          </p:cNvPr>
          <p:cNvSpPr txBox="1"/>
          <p:nvPr/>
        </p:nvSpPr>
        <p:spPr>
          <a:xfrm>
            <a:off x="838200" y="3782180"/>
            <a:ext cx="5181600" cy="1985159"/>
          </a:xfrm>
          <a:prstGeom prst="rect">
            <a:avLst/>
          </a:prstGeom>
          <a:noFill/>
        </p:spPr>
        <p:txBody>
          <a:bodyPr wrap="square">
            <a:spAutoFit/>
          </a:bodyPr>
          <a:lstStyle/>
          <a:p>
            <a:r>
              <a:rPr lang="en-US" sz="2200" b="1">
                <a:effectLst/>
                <a:latin typeface="Halenoir Compact Display Bold"/>
              </a:rPr>
              <a:t>Data Cleanup</a:t>
            </a:r>
          </a:p>
          <a:p>
            <a:endParaRPr lang="en-US" b="1">
              <a:latin typeface="Halenoir Compact Display Bold"/>
            </a:endParaRPr>
          </a:p>
          <a:p>
            <a:r>
              <a:rPr lang="en-US" sz="2000">
                <a:effectLst/>
                <a:latin typeface="Halenoir Compact Display Bold"/>
              </a:rPr>
              <a:t>Data cleaning involves removing duplicates, handling missing values, and standardizing data formats. This step is crucial to ensure data accuracy and reliability for model training.</a:t>
            </a:r>
            <a:endParaRPr lang="en-US" sz="2000">
              <a:latin typeface="Halenoir Compact Display Bold"/>
            </a:endParaRPr>
          </a:p>
        </p:txBody>
      </p:sp>
      <p:pic>
        <p:nvPicPr>
          <p:cNvPr id="10" name="Picture 9" descr="A magnifying glass and graphs">
            <a:extLst>
              <a:ext uri="{FF2B5EF4-FFF2-40B4-BE49-F238E27FC236}">
                <a16:creationId xmlns:a16="http://schemas.microsoft.com/office/drawing/2014/main" id="{17877BCD-C0B9-90D9-4642-DA167B7563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4695" y="2004934"/>
            <a:ext cx="3219450" cy="3219450"/>
          </a:xfrm>
          <a:prstGeom prst="rect">
            <a:avLst/>
          </a:prstGeom>
        </p:spPr>
      </p:pic>
    </p:spTree>
    <p:extLst>
      <p:ext uri="{BB962C8B-B14F-4D97-AF65-F5344CB8AC3E}">
        <p14:creationId xmlns:p14="http://schemas.microsoft.com/office/powerpoint/2010/main" val="1230915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F5AEB-C3A0-4869-0849-1A5E1FFE411C}"/>
              </a:ext>
            </a:extLst>
          </p:cNvPr>
          <p:cNvSpPr>
            <a:spLocks noGrp="1"/>
          </p:cNvSpPr>
          <p:nvPr>
            <p:ph type="title"/>
          </p:nvPr>
        </p:nvSpPr>
        <p:spPr/>
        <p:txBody>
          <a:bodyPr/>
          <a:lstStyle/>
          <a:p>
            <a:pPr algn="ctr"/>
            <a:r>
              <a:rPr lang="en-US">
                <a:latin typeface="Halenoir Compact Display Boldy)"/>
              </a:rPr>
              <a:t>Cleanup Challenges</a:t>
            </a:r>
          </a:p>
        </p:txBody>
      </p:sp>
      <p:sp>
        <p:nvSpPr>
          <p:cNvPr id="3" name="Content Placeholder 2">
            <a:extLst>
              <a:ext uri="{FF2B5EF4-FFF2-40B4-BE49-F238E27FC236}">
                <a16:creationId xmlns:a16="http://schemas.microsoft.com/office/drawing/2014/main" id="{F8A2A3C5-146B-8525-3209-1398F21236C0}"/>
              </a:ext>
            </a:extLst>
          </p:cNvPr>
          <p:cNvSpPr>
            <a:spLocks noGrp="1"/>
          </p:cNvSpPr>
          <p:nvPr>
            <p:ph sz="half" idx="1"/>
          </p:nvPr>
        </p:nvSpPr>
        <p:spPr/>
        <p:txBody>
          <a:bodyPr/>
          <a:lstStyle/>
          <a:p>
            <a:pPr marL="0" indent="0" algn="ctr">
              <a:buNone/>
            </a:pPr>
            <a:r>
              <a:rPr lang="en-US">
                <a:latin typeface="Halenoir Compact Display Boldy)"/>
              </a:rPr>
              <a:t>Missing Data</a:t>
            </a:r>
          </a:p>
        </p:txBody>
      </p:sp>
      <p:sp>
        <p:nvSpPr>
          <p:cNvPr id="4" name="Content Placeholder 3">
            <a:extLst>
              <a:ext uri="{FF2B5EF4-FFF2-40B4-BE49-F238E27FC236}">
                <a16:creationId xmlns:a16="http://schemas.microsoft.com/office/drawing/2014/main" id="{EED91D87-0410-F6F3-3B27-2BE391548A5C}"/>
              </a:ext>
            </a:extLst>
          </p:cNvPr>
          <p:cNvSpPr>
            <a:spLocks noGrp="1"/>
          </p:cNvSpPr>
          <p:nvPr>
            <p:ph sz="half" idx="2"/>
          </p:nvPr>
        </p:nvSpPr>
        <p:spPr/>
        <p:txBody>
          <a:bodyPr/>
          <a:lstStyle/>
          <a:p>
            <a:pPr marL="0" indent="0" algn="ctr">
              <a:buNone/>
            </a:pPr>
            <a:r>
              <a:rPr lang="en-US">
                <a:latin typeface="Halenoir Compact Display Boldy)"/>
              </a:rPr>
              <a:t>Outliers</a:t>
            </a:r>
          </a:p>
        </p:txBody>
      </p:sp>
      <p:pic>
        <p:nvPicPr>
          <p:cNvPr id="5" name="Picture 4">
            <a:extLst>
              <a:ext uri="{FF2B5EF4-FFF2-40B4-BE49-F238E27FC236}">
                <a16:creationId xmlns:a16="http://schemas.microsoft.com/office/drawing/2014/main" id="{BA25F317-2930-1575-A6BA-2D25F7C20E50}"/>
              </a:ext>
            </a:extLst>
          </p:cNvPr>
          <p:cNvPicPr>
            <a:picLocks noChangeAspect="1"/>
          </p:cNvPicPr>
          <p:nvPr/>
        </p:nvPicPr>
        <p:blipFill>
          <a:blip r:embed="rId3"/>
          <a:stretch>
            <a:fillRect/>
          </a:stretch>
        </p:blipFill>
        <p:spPr>
          <a:xfrm>
            <a:off x="6420995" y="2538335"/>
            <a:ext cx="5419979" cy="3357796"/>
          </a:xfrm>
          <a:prstGeom prst="rect">
            <a:avLst/>
          </a:prstGeom>
        </p:spPr>
      </p:pic>
      <p:pic>
        <p:nvPicPr>
          <p:cNvPr id="6" name="Picture 5">
            <a:extLst>
              <a:ext uri="{FF2B5EF4-FFF2-40B4-BE49-F238E27FC236}">
                <a16:creationId xmlns:a16="http://schemas.microsoft.com/office/drawing/2014/main" id="{B9C26D38-6C7D-D66C-8BEB-45E1A3384D71}"/>
              </a:ext>
            </a:extLst>
          </p:cNvPr>
          <p:cNvPicPr>
            <a:picLocks noChangeAspect="1"/>
          </p:cNvPicPr>
          <p:nvPr/>
        </p:nvPicPr>
        <p:blipFill>
          <a:blip r:embed="rId4"/>
          <a:stretch>
            <a:fillRect/>
          </a:stretch>
        </p:blipFill>
        <p:spPr>
          <a:xfrm>
            <a:off x="198038" y="2538335"/>
            <a:ext cx="6098559" cy="3357795"/>
          </a:xfrm>
          <a:prstGeom prst="rect">
            <a:avLst/>
          </a:prstGeom>
        </p:spPr>
      </p:pic>
    </p:spTree>
    <p:extLst>
      <p:ext uri="{BB962C8B-B14F-4D97-AF65-F5344CB8AC3E}">
        <p14:creationId xmlns:p14="http://schemas.microsoft.com/office/powerpoint/2010/main" val="1363713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1C0CDC-2599-5650-D4E7-79C14ACC4E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98414B-25F6-6B6D-9AF4-84EA473841CE}"/>
              </a:ext>
            </a:extLst>
          </p:cNvPr>
          <p:cNvSpPr>
            <a:spLocks noGrp="1"/>
          </p:cNvSpPr>
          <p:nvPr>
            <p:ph type="title"/>
          </p:nvPr>
        </p:nvSpPr>
        <p:spPr/>
        <p:txBody>
          <a:bodyPr/>
          <a:lstStyle/>
          <a:p>
            <a:r>
              <a:rPr lang="en-US">
                <a:latin typeface="Halenoir Compact Display Bold"/>
              </a:rPr>
              <a:t>Cleanup challenges</a:t>
            </a:r>
          </a:p>
        </p:txBody>
      </p:sp>
      <p:sp>
        <p:nvSpPr>
          <p:cNvPr id="3" name="Content Placeholder 2">
            <a:extLst>
              <a:ext uri="{FF2B5EF4-FFF2-40B4-BE49-F238E27FC236}">
                <a16:creationId xmlns:a16="http://schemas.microsoft.com/office/drawing/2014/main" id="{A7237050-CB3D-9B28-A147-1C79E0F474AD}"/>
              </a:ext>
            </a:extLst>
          </p:cNvPr>
          <p:cNvSpPr>
            <a:spLocks noGrp="1"/>
          </p:cNvSpPr>
          <p:nvPr>
            <p:ph sz="half" idx="1"/>
          </p:nvPr>
        </p:nvSpPr>
        <p:spPr/>
        <p:txBody>
          <a:bodyPr/>
          <a:lstStyle/>
          <a:p>
            <a:r>
              <a:rPr lang="en-US">
                <a:latin typeface="Halenoir Compact Display Bold"/>
              </a:rPr>
              <a:t>Genre</a:t>
            </a:r>
          </a:p>
        </p:txBody>
      </p:sp>
      <p:sp>
        <p:nvSpPr>
          <p:cNvPr id="4" name="Content Placeholder 3">
            <a:extLst>
              <a:ext uri="{FF2B5EF4-FFF2-40B4-BE49-F238E27FC236}">
                <a16:creationId xmlns:a16="http://schemas.microsoft.com/office/drawing/2014/main" id="{C201D82D-1812-DB20-0B2F-5D61B46618F1}"/>
              </a:ext>
            </a:extLst>
          </p:cNvPr>
          <p:cNvSpPr>
            <a:spLocks noGrp="1"/>
          </p:cNvSpPr>
          <p:nvPr>
            <p:ph sz="half" idx="2"/>
          </p:nvPr>
        </p:nvSpPr>
        <p:spPr/>
        <p:txBody>
          <a:bodyPr/>
          <a:lstStyle/>
          <a:p>
            <a:r>
              <a:rPr lang="en-US">
                <a:latin typeface="Halenoir Compact Display Boldy)"/>
              </a:rPr>
              <a:t>Content Rating</a:t>
            </a:r>
          </a:p>
        </p:txBody>
      </p:sp>
      <p:pic>
        <p:nvPicPr>
          <p:cNvPr id="7" name="Picture 6">
            <a:extLst>
              <a:ext uri="{FF2B5EF4-FFF2-40B4-BE49-F238E27FC236}">
                <a16:creationId xmlns:a16="http://schemas.microsoft.com/office/drawing/2014/main" id="{C50468ED-861F-0C13-3756-EFEDB5D99CB8}"/>
              </a:ext>
            </a:extLst>
          </p:cNvPr>
          <p:cNvPicPr>
            <a:picLocks noChangeAspect="1"/>
          </p:cNvPicPr>
          <p:nvPr/>
        </p:nvPicPr>
        <p:blipFill>
          <a:blip r:embed="rId3"/>
          <a:stretch>
            <a:fillRect/>
          </a:stretch>
        </p:blipFill>
        <p:spPr>
          <a:xfrm>
            <a:off x="6567565" y="2445544"/>
            <a:ext cx="4757269" cy="2950711"/>
          </a:xfrm>
          <a:prstGeom prst="rect">
            <a:avLst/>
          </a:prstGeom>
        </p:spPr>
      </p:pic>
      <p:pic>
        <p:nvPicPr>
          <p:cNvPr id="8" name="Picture 7">
            <a:extLst>
              <a:ext uri="{FF2B5EF4-FFF2-40B4-BE49-F238E27FC236}">
                <a16:creationId xmlns:a16="http://schemas.microsoft.com/office/drawing/2014/main" id="{75142122-8BB6-C5B5-FE1E-EE835B467B0A}"/>
              </a:ext>
            </a:extLst>
          </p:cNvPr>
          <p:cNvPicPr>
            <a:picLocks noChangeAspect="1"/>
          </p:cNvPicPr>
          <p:nvPr/>
        </p:nvPicPr>
        <p:blipFill>
          <a:blip r:embed="rId4"/>
          <a:stretch>
            <a:fillRect/>
          </a:stretch>
        </p:blipFill>
        <p:spPr>
          <a:xfrm>
            <a:off x="159929" y="2445544"/>
            <a:ext cx="6012271" cy="2985892"/>
          </a:xfrm>
          <a:prstGeom prst="rect">
            <a:avLst/>
          </a:prstGeom>
        </p:spPr>
      </p:pic>
    </p:spTree>
    <p:extLst>
      <p:ext uri="{BB962C8B-B14F-4D97-AF65-F5344CB8AC3E}">
        <p14:creationId xmlns:p14="http://schemas.microsoft.com/office/powerpoint/2010/main" val="2800888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D134361-ADC3-1031-4AF3-D8975049BB41}"/>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FFBEE45-F140-49D5-85EA-C78C24340B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74F665-6EBE-E331-F811-31169178DC1B}"/>
              </a:ext>
            </a:extLst>
          </p:cNvPr>
          <p:cNvSpPr>
            <a:spLocks noGrp="1"/>
          </p:cNvSpPr>
          <p:nvPr>
            <p:ph type="title"/>
          </p:nvPr>
        </p:nvSpPr>
        <p:spPr>
          <a:xfrm>
            <a:off x="632957" y="3745965"/>
            <a:ext cx="4928387" cy="2164127"/>
          </a:xfrm>
        </p:spPr>
        <p:txBody>
          <a:bodyPr>
            <a:normAutofit/>
          </a:bodyPr>
          <a:lstStyle/>
          <a:p>
            <a:pPr algn="ctr"/>
            <a:r>
              <a:rPr lang="en-US" sz="5200">
                <a:latin typeface="Halenoir Compact Display Bold"/>
              </a:rPr>
              <a:t>Cleanup Challenges</a:t>
            </a:r>
          </a:p>
        </p:txBody>
      </p:sp>
      <p:sp>
        <p:nvSpPr>
          <p:cNvPr id="3" name="Content Placeholder 2">
            <a:extLst>
              <a:ext uri="{FF2B5EF4-FFF2-40B4-BE49-F238E27FC236}">
                <a16:creationId xmlns:a16="http://schemas.microsoft.com/office/drawing/2014/main" id="{BB7D68CC-57B6-074E-CDA2-418AD0A5C27D}"/>
              </a:ext>
            </a:extLst>
          </p:cNvPr>
          <p:cNvSpPr>
            <a:spLocks noGrp="1"/>
          </p:cNvSpPr>
          <p:nvPr>
            <p:ph sz="half" idx="1"/>
          </p:nvPr>
        </p:nvSpPr>
        <p:spPr>
          <a:xfrm>
            <a:off x="6191252" y="365124"/>
            <a:ext cx="5181600" cy="6043359"/>
          </a:xfrm>
        </p:spPr>
        <p:txBody>
          <a:bodyPr>
            <a:normAutofit/>
          </a:bodyPr>
          <a:lstStyle/>
          <a:p>
            <a:pPr marL="0" indent="0">
              <a:buNone/>
            </a:pPr>
            <a:r>
              <a:rPr lang="en-US" sz="3000" b="0" i="0">
                <a:solidFill>
                  <a:srgbClr val="D1D2D3"/>
                </a:solidFill>
                <a:effectLst/>
                <a:latin typeface="Halenoir Compact Display Bold"/>
              </a:rPr>
              <a:t>Missing Values </a:t>
            </a:r>
          </a:p>
          <a:p>
            <a:r>
              <a:rPr lang="en-US" sz="2000" b="0" i="0">
                <a:solidFill>
                  <a:srgbClr val="D1D2D3"/>
                </a:solidFill>
                <a:effectLst/>
                <a:latin typeface="Halenoir Compact Display Bold"/>
              </a:rPr>
              <a:t>Actor_1_Name </a:t>
            </a:r>
          </a:p>
          <a:p>
            <a:r>
              <a:rPr lang="en-US" sz="2000" b="0" i="0">
                <a:solidFill>
                  <a:srgbClr val="D1D2D3"/>
                </a:solidFill>
                <a:effectLst/>
                <a:latin typeface="Halenoir Compact Display Bold"/>
              </a:rPr>
              <a:t>Actor_2_Name </a:t>
            </a:r>
          </a:p>
          <a:p>
            <a:r>
              <a:rPr lang="en-US" sz="2000" b="0" i="0">
                <a:solidFill>
                  <a:srgbClr val="D1D2D3"/>
                </a:solidFill>
                <a:effectLst/>
                <a:latin typeface="Halenoir Compact Display Bold"/>
              </a:rPr>
              <a:t>Actor_3_Name </a:t>
            </a:r>
          </a:p>
          <a:p>
            <a:r>
              <a:rPr lang="en-US" sz="2000" b="0" i="0">
                <a:solidFill>
                  <a:srgbClr val="D1D2D3"/>
                </a:solidFill>
                <a:effectLst/>
                <a:latin typeface="Halenoir Compact Display Bold"/>
              </a:rPr>
              <a:t>Director</a:t>
            </a:r>
          </a:p>
          <a:p>
            <a:pPr marL="0" indent="0">
              <a:buNone/>
            </a:pPr>
            <a:r>
              <a:rPr lang="en-US" sz="3000" b="0" i="0">
                <a:solidFill>
                  <a:srgbClr val="D1D2D3"/>
                </a:solidFill>
                <a:effectLst/>
                <a:latin typeface="Halenoir Compact Display Bold"/>
              </a:rPr>
              <a:t>Filter </a:t>
            </a:r>
          </a:p>
          <a:p>
            <a:r>
              <a:rPr lang="en-US" sz="2000" b="0" i="0">
                <a:solidFill>
                  <a:srgbClr val="D1D2D3"/>
                </a:solidFill>
                <a:effectLst/>
                <a:latin typeface="Halenoir Compact Display Bold"/>
              </a:rPr>
              <a:t>Gross Budget </a:t>
            </a:r>
          </a:p>
          <a:p>
            <a:r>
              <a:rPr lang="en-US" sz="2000" b="0" i="0">
                <a:solidFill>
                  <a:srgbClr val="D1D2D3"/>
                </a:solidFill>
                <a:effectLst/>
                <a:latin typeface="Halenoir Compact Display Bold"/>
              </a:rPr>
              <a:t>Language </a:t>
            </a:r>
          </a:p>
          <a:p>
            <a:r>
              <a:rPr lang="en-US" sz="2000" b="0" i="0">
                <a:solidFill>
                  <a:srgbClr val="D1D2D3"/>
                </a:solidFill>
                <a:effectLst/>
                <a:latin typeface="Halenoir Compact Display Bold"/>
              </a:rPr>
              <a:t>Country</a:t>
            </a:r>
          </a:p>
          <a:p>
            <a:pPr marL="0" indent="0">
              <a:buNone/>
            </a:pPr>
            <a:r>
              <a:rPr lang="en-US" sz="3000" b="0" i="0">
                <a:solidFill>
                  <a:srgbClr val="D1D2D3"/>
                </a:solidFill>
                <a:effectLst/>
                <a:latin typeface="Halenoir Compact Display Bold"/>
              </a:rPr>
              <a:t>Drop Columns </a:t>
            </a:r>
          </a:p>
          <a:p>
            <a:r>
              <a:rPr lang="en-US" sz="2000">
                <a:solidFill>
                  <a:srgbClr val="D1D2D3"/>
                </a:solidFill>
                <a:latin typeface="Halenoir Compact Display Bold"/>
              </a:rPr>
              <a:t>Movie Title</a:t>
            </a:r>
            <a:endParaRPr lang="en-US" sz="2000" b="0" i="0">
              <a:solidFill>
                <a:srgbClr val="D1D2D3"/>
              </a:solidFill>
              <a:effectLst/>
              <a:latin typeface="Halenoir Compact Display Bold"/>
            </a:endParaRPr>
          </a:p>
          <a:p>
            <a:r>
              <a:rPr lang="en-US" sz="2000" b="0" i="0">
                <a:solidFill>
                  <a:srgbClr val="D1D2D3"/>
                </a:solidFill>
                <a:effectLst/>
                <a:latin typeface="Halenoir Compact Display Bold"/>
              </a:rPr>
              <a:t>Movie URL </a:t>
            </a:r>
          </a:p>
          <a:p>
            <a:r>
              <a:rPr lang="en-US" sz="2000" b="0" i="0">
                <a:solidFill>
                  <a:srgbClr val="D1D2D3"/>
                </a:solidFill>
                <a:effectLst/>
                <a:latin typeface="Halenoir Compact Display Bold"/>
              </a:rPr>
              <a:t>Plot keywords</a:t>
            </a:r>
          </a:p>
          <a:p>
            <a:endParaRPr lang="en-US" sz="2000"/>
          </a:p>
        </p:txBody>
      </p:sp>
      <p:sp>
        <p:nvSpPr>
          <p:cNvPr id="4" name="Content Placeholder 3">
            <a:extLst>
              <a:ext uri="{FF2B5EF4-FFF2-40B4-BE49-F238E27FC236}">
                <a16:creationId xmlns:a16="http://schemas.microsoft.com/office/drawing/2014/main" id="{67BE7436-C21E-23F1-B094-8FCDD35B3B14}"/>
              </a:ext>
            </a:extLst>
          </p:cNvPr>
          <p:cNvSpPr>
            <a:spLocks noGrp="1"/>
          </p:cNvSpPr>
          <p:nvPr>
            <p:ph sz="half" idx="2"/>
          </p:nvPr>
        </p:nvSpPr>
        <p:spPr>
          <a:xfrm>
            <a:off x="328334" y="469834"/>
            <a:ext cx="5181600" cy="2806296"/>
          </a:xfrm>
        </p:spPr>
        <p:txBody>
          <a:bodyPr>
            <a:normAutofit/>
          </a:bodyPr>
          <a:lstStyle/>
          <a:p>
            <a:endParaRPr lang="en-US" sz="1400">
              <a:solidFill>
                <a:srgbClr val="D1D2D3"/>
              </a:solidFill>
              <a:latin typeface="Monaco"/>
            </a:endParaRPr>
          </a:p>
          <a:p>
            <a:pPr marL="0" indent="0">
              <a:buNone/>
            </a:pPr>
            <a:endParaRPr lang="en-US" sz="2000"/>
          </a:p>
        </p:txBody>
      </p:sp>
      <p:pic>
        <p:nvPicPr>
          <p:cNvPr id="10" name="Picture 9" descr="A person holding briefcase standing in front of a maze&#10;&#10;Description automatically generated">
            <a:extLst>
              <a:ext uri="{FF2B5EF4-FFF2-40B4-BE49-F238E27FC236}">
                <a16:creationId xmlns:a16="http://schemas.microsoft.com/office/drawing/2014/main" id="{FA77C26E-BCEE-0430-3F99-EAC8CDFA67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0581" y="620004"/>
            <a:ext cx="3233137" cy="3125961"/>
          </a:xfrm>
          <a:prstGeom prst="rect">
            <a:avLst/>
          </a:prstGeom>
        </p:spPr>
      </p:pic>
    </p:spTree>
    <p:extLst>
      <p:ext uri="{BB962C8B-B14F-4D97-AF65-F5344CB8AC3E}">
        <p14:creationId xmlns:p14="http://schemas.microsoft.com/office/powerpoint/2010/main" val="2368053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36FAA-30F1-E2D0-1155-19FA267551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D8362C-4A55-2BE3-E974-9E76C8E109F7}"/>
              </a:ext>
            </a:extLst>
          </p:cNvPr>
          <p:cNvSpPr>
            <a:spLocks noGrp="1"/>
          </p:cNvSpPr>
          <p:nvPr>
            <p:ph type="title"/>
          </p:nvPr>
        </p:nvSpPr>
        <p:spPr>
          <a:xfrm>
            <a:off x="384123" y="200025"/>
            <a:ext cx="11595981" cy="1325563"/>
          </a:xfrm>
        </p:spPr>
        <p:txBody>
          <a:bodyPr>
            <a:normAutofit/>
          </a:bodyPr>
          <a:lstStyle/>
          <a:p>
            <a:pPr algn="ctr"/>
            <a:r>
              <a:rPr lang="en-US" sz="6600">
                <a:latin typeface="Halenoir Compact Display Bold"/>
              </a:rPr>
              <a:t>Modeling</a:t>
            </a:r>
          </a:p>
        </p:txBody>
      </p:sp>
      <p:sp>
        <p:nvSpPr>
          <p:cNvPr id="3" name="Text Placeholder 2">
            <a:extLst>
              <a:ext uri="{FF2B5EF4-FFF2-40B4-BE49-F238E27FC236}">
                <a16:creationId xmlns:a16="http://schemas.microsoft.com/office/drawing/2014/main" id="{42E05FCC-0C41-0569-189A-22702A5B5C3C}"/>
              </a:ext>
            </a:extLst>
          </p:cNvPr>
          <p:cNvSpPr>
            <a:spLocks noGrp="1"/>
          </p:cNvSpPr>
          <p:nvPr>
            <p:ph type="body" idx="1"/>
          </p:nvPr>
        </p:nvSpPr>
        <p:spPr>
          <a:xfrm>
            <a:off x="384124" y="1681163"/>
            <a:ext cx="5498644" cy="823912"/>
          </a:xfrm>
        </p:spPr>
        <p:txBody>
          <a:bodyPr/>
          <a:lstStyle/>
          <a:p>
            <a:pPr algn="ctr"/>
            <a:r>
              <a:rPr lang="en-US" dirty="0">
                <a:latin typeface="Halenoir Compact Display Bold"/>
              </a:rPr>
              <a:t>Initial </a:t>
            </a:r>
            <a:r>
              <a:rPr lang="en-US">
                <a:latin typeface="Halenoir Compact Display Bold"/>
              </a:rPr>
              <a:t>Findings</a:t>
            </a:r>
          </a:p>
        </p:txBody>
      </p:sp>
      <p:sp>
        <p:nvSpPr>
          <p:cNvPr id="5" name="Text Placeholder 4">
            <a:extLst>
              <a:ext uri="{FF2B5EF4-FFF2-40B4-BE49-F238E27FC236}">
                <a16:creationId xmlns:a16="http://schemas.microsoft.com/office/drawing/2014/main" id="{48E5AFF7-75FE-CC9E-D80A-C219963DFCD3}"/>
              </a:ext>
            </a:extLst>
          </p:cNvPr>
          <p:cNvSpPr>
            <a:spLocks noGrp="1"/>
          </p:cNvSpPr>
          <p:nvPr>
            <p:ph type="body" sz="quarter" idx="3"/>
          </p:nvPr>
        </p:nvSpPr>
        <p:spPr>
          <a:xfrm>
            <a:off x="6194426" y="1681163"/>
            <a:ext cx="5785678" cy="823912"/>
          </a:xfrm>
        </p:spPr>
        <p:txBody>
          <a:bodyPr/>
          <a:lstStyle/>
          <a:p>
            <a:pPr algn="ctr"/>
            <a:r>
              <a:rPr lang="en-US" dirty="0">
                <a:latin typeface="Halenoir Compact Display Bold"/>
              </a:rPr>
              <a:t>Revenue Trend with Score</a:t>
            </a:r>
            <a:endParaRPr lang="en-US">
              <a:latin typeface="Halenoir Compact Display Bold"/>
            </a:endParaRPr>
          </a:p>
        </p:txBody>
      </p:sp>
      <p:pic>
        <p:nvPicPr>
          <p:cNvPr id="11" name="Picture 10">
            <a:extLst>
              <a:ext uri="{FF2B5EF4-FFF2-40B4-BE49-F238E27FC236}">
                <a16:creationId xmlns:a16="http://schemas.microsoft.com/office/drawing/2014/main" id="{28351F85-052F-303B-C03C-494AEB06A434}"/>
              </a:ext>
            </a:extLst>
          </p:cNvPr>
          <p:cNvPicPr>
            <a:picLocks noChangeAspect="1"/>
          </p:cNvPicPr>
          <p:nvPr/>
        </p:nvPicPr>
        <p:blipFill>
          <a:blip r:embed="rId3"/>
          <a:stretch>
            <a:fillRect/>
          </a:stretch>
        </p:blipFill>
        <p:spPr>
          <a:xfrm>
            <a:off x="384123" y="2505075"/>
            <a:ext cx="5498645" cy="3488388"/>
          </a:xfrm>
          <a:prstGeom prst="rect">
            <a:avLst/>
          </a:prstGeom>
        </p:spPr>
      </p:pic>
      <p:pic>
        <p:nvPicPr>
          <p:cNvPr id="12" name="Picture 11">
            <a:extLst>
              <a:ext uri="{FF2B5EF4-FFF2-40B4-BE49-F238E27FC236}">
                <a16:creationId xmlns:a16="http://schemas.microsoft.com/office/drawing/2014/main" id="{7E54F59F-A63B-7E0F-1DDA-C2A0C830D686}"/>
              </a:ext>
            </a:extLst>
          </p:cNvPr>
          <p:cNvPicPr>
            <a:picLocks noChangeAspect="1"/>
          </p:cNvPicPr>
          <p:nvPr/>
        </p:nvPicPr>
        <p:blipFill>
          <a:blip r:embed="rId4"/>
          <a:stretch>
            <a:fillRect/>
          </a:stretch>
        </p:blipFill>
        <p:spPr>
          <a:xfrm>
            <a:off x="6096000" y="2479676"/>
            <a:ext cx="5884104" cy="3513787"/>
          </a:xfrm>
          <a:prstGeom prst="rect">
            <a:avLst/>
          </a:prstGeom>
        </p:spPr>
      </p:pic>
    </p:spTree>
    <p:extLst>
      <p:ext uri="{BB962C8B-B14F-4D97-AF65-F5344CB8AC3E}">
        <p14:creationId xmlns:p14="http://schemas.microsoft.com/office/powerpoint/2010/main" val="3028990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0CA02-E96C-EA33-1EFE-7EC29359EE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A7D142-9BAA-09F4-789B-F5DB68D02A78}"/>
              </a:ext>
            </a:extLst>
          </p:cNvPr>
          <p:cNvSpPr>
            <a:spLocks noGrp="1"/>
          </p:cNvSpPr>
          <p:nvPr>
            <p:ph type="title"/>
          </p:nvPr>
        </p:nvSpPr>
        <p:spPr>
          <a:xfrm>
            <a:off x="838200" y="200025"/>
            <a:ext cx="10515600" cy="1325563"/>
          </a:xfrm>
        </p:spPr>
        <p:txBody>
          <a:bodyPr/>
          <a:lstStyle/>
          <a:p>
            <a:pPr algn="ctr"/>
            <a:r>
              <a:rPr lang="en-US" dirty="0">
                <a:latin typeface="Halenoir Compact Display Bold"/>
              </a:rPr>
              <a:t>Modeling</a:t>
            </a:r>
            <a:endParaRPr lang="en-US">
              <a:latin typeface="Halenoir Compact Display Bold"/>
            </a:endParaRPr>
          </a:p>
        </p:txBody>
      </p:sp>
      <p:sp>
        <p:nvSpPr>
          <p:cNvPr id="3" name="Text Placeholder 2">
            <a:extLst>
              <a:ext uri="{FF2B5EF4-FFF2-40B4-BE49-F238E27FC236}">
                <a16:creationId xmlns:a16="http://schemas.microsoft.com/office/drawing/2014/main" id="{2F42E40A-C39E-1DF2-B26E-632B989493EE}"/>
              </a:ext>
            </a:extLst>
          </p:cNvPr>
          <p:cNvSpPr>
            <a:spLocks noGrp="1"/>
          </p:cNvSpPr>
          <p:nvPr>
            <p:ph type="body" idx="1"/>
          </p:nvPr>
        </p:nvSpPr>
        <p:spPr>
          <a:xfrm>
            <a:off x="836612" y="1690487"/>
            <a:ext cx="5157787" cy="431728"/>
          </a:xfrm>
        </p:spPr>
        <p:txBody>
          <a:bodyPr/>
          <a:lstStyle/>
          <a:p>
            <a:pPr algn="ctr"/>
            <a:r>
              <a:rPr lang="en-US" dirty="0">
                <a:latin typeface="Halenoir Compact Display Bold"/>
              </a:rPr>
              <a:t>Correlations and PCA</a:t>
            </a:r>
            <a:endParaRPr lang="en-US">
              <a:latin typeface="Halenoir Compact Display Bold"/>
            </a:endParaRPr>
          </a:p>
        </p:txBody>
      </p:sp>
      <p:sp>
        <p:nvSpPr>
          <p:cNvPr id="5" name="Text Placeholder 4">
            <a:extLst>
              <a:ext uri="{FF2B5EF4-FFF2-40B4-BE49-F238E27FC236}">
                <a16:creationId xmlns:a16="http://schemas.microsoft.com/office/drawing/2014/main" id="{76FBFEB8-63CD-392B-5675-FF0745040A23}"/>
              </a:ext>
            </a:extLst>
          </p:cNvPr>
          <p:cNvSpPr>
            <a:spLocks noGrp="1"/>
          </p:cNvSpPr>
          <p:nvPr>
            <p:ph type="body" sz="quarter" idx="3"/>
          </p:nvPr>
        </p:nvSpPr>
        <p:spPr>
          <a:xfrm>
            <a:off x="6197603" y="1690487"/>
            <a:ext cx="5183188" cy="431728"/>
          </a:xfrm>
        </p:spPr>
        <p:txBody>
          <a:bodyPr anchor="ctr"/>
          <a:lstStyle/>
          <a:p>
            <a:pPr algn="ctr"/>
            <a:r>
              <a:rPr lang="en-US" dirty="0">
                <a:latin typeface="Halenoir Compact Display Bold"/>
              </a:rPr>
              <a:t>Model </a:t>
            </a:r>
            <a:r>
              <a:rPr lang="en-US">
                <a:latin typeface="Halenoir Compact Display Bold"/>
              </a:rPr>
              <a:t>Performance</a:t>
            </a:r>
          </a:p>
        </p:txBody>
      </p:sp>
      <p:sp>
        <p:nvSpPr>
          <p:cNvPr id="6" name="Content Placeholder 5">
            <a:extLst>
              <a:ext uri="{FF2B5EF4-FFF2-40B4-BE49-F238E27FC236}">
                <a16:creationId xmlns:a16="http://schemas.microsoft.com/office/drawing/2014/main" id="{DA057D2C-D91E-8E4A-5C81-EC720ADE21A2}"/>
              </a:ext>
            </a:extLst>
          </p:cNvPr>
          <p:cNvSpPr>
            <a:spLocks noGrp="1"/>
          </p:cNvSpPr>
          <p:nvPr>
            <p:ph sz="quarter" idx="4"/>
          </p:nvPr>
        </p:nvSpPr>
        <p:spPr>
          <a:xfrm>
            <a:off x="6172200" y="5116047"/>
            <a:ext cx="5183188" cy="1073616"/>
          </a:xfrm>
        </p:spPr>
        <p:txBody>
          <a:bodyPr>
            <a:normAutofit/>
          </a:bodyPr>
          <a:lstStyle/>
          <a:p>
            <a:r>
              <a:rPr lang="en-US" sz="1400" dirty="0">
                <a:latin typeface="Halenoir Compact Display Bold"/>
              </a:rPr>
              <a:t>Pre-data processing and PCA</a:t>
            </a:r>
          </a:p>
          <a:p>
            <a:r>
              <a:rPr lang="en-US" sz="1400" dirty="0">
                <a:latin typeface="Halenoir Compact Display Bold"/>
              </a:rPr>
              <a:t>No apparent linearity</a:t>
            </a:r>
          </a:p>
          <a:p>
            <a:r>
              <a:rPr lang="en-US" sz="1400" dirty="0">
                <a:latin typeface="Halenoir Compact Display Bold"/>
              </a:rPr>
              <a:t>Random Forest, Gradient Boost and SVR looked promising</a:t>
            </a:r>
          </a:p>
        </p:txBody>
      </p:sp>
      <p:pic>
        <p:nvPicPr>
          <p:cNvPr id="7" name="Picture 6">
            <a:extLst>
              <a:ext uri="{FF2B5EF4-FFF2-40B4-BE49-F238E27FC236}">
                <a16:creationId xmlns:a16="http://schemas.microsoft.com/office/drawing/2014/main" id="{B59CDD2E-ED04-F16E-C0A1-756C1AFA4D2B}"/>
              </a:ext>
            </a:extLst>
          </p:cNvPr>
          <p:cNvPicPr>
            <a:picLocks noChangeAspect="1"/>
          </p:cNvPicPr>
          <p:nvPr/>
        </p:nvPicPr>
        <p:blipFill>
          <a:blip r:embed="rId3"/>
          <a:stretch>
            <a:fillRect/>
          </a:stretch>
        </p:blipFill>
        <p:spPr>
          <a:xfrm>
            <a:off x="281710" y="2320578"/>
            <a:ext cx="5512533" cy="3657225"/>
          </a:xfrm>
          <a:prstGeom prst="rect">
            <a:avLst/>
          </a:prstGeom>
        </p:spPr>
      </p:pic>
      <p:pic>
        <p:nvPicPr>
          <p:cNvPr id="8" name="Picture 7">
            <a:extLst>
              <a:ext uri="{FF2B5EF4-FFF2-40B4-BE49-F238E27FC236}">
                <a16:creationId xmlns:a16="http://schemas.microsoft.com/office/drawing/2014/main" id="{01B460F9-9DC5-7FCB-C167-D8629D94334B}"/>
              </a:ext>
            </a:extLst>
          </p:cNvPr>
          <p:cNvPicPr>
            <a:picLocks noChangeAspect="1"/>
          </p:cNvPicPr>
          <p:nvPr/>
        </p:nvPicPr>
        <p:blipFill>
          <a:blip r:embed="rId4"/>
          <a:stretch>
            <a:fillRect/>
          </a:stretch>
        </p:blipFill>
        <p:spPr>
          <a:xfrm>
            <a:off x="5913157" y="2320578"/>
            <a:ext cx="6079936" cy="2733997"/>
          </a:xfrm>
          <a:prstGeom prst="rect">
            <a:avLst/>
          </a:prstGeom>
        </p:spPr>
      </p:pic>
    </p:spTree>
    <p:extLst>
      <p:ext uri="{BB962C8B-B14F-4D97-AF65-F5344CB8AC3E}">
        <p14:creationId xmlns:p14="http://schemas.microsoft.com/office/powerpoint/2010/main" val="19446182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1506</Words>
  <Application>Microsoft Macintosh PowerPoint</Application>
  <PresentationFormat>Widescreen</PresentationFormat>
  <Paragraphs>146</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Arial</vt:lpstr>
      <vt:lpstr>Halenoir Compact Display Bold</vt:lpstr>
      <vt:lpstr>Halenoir Compact Display Boldy)</vt:lpstr>
      <vt:lpstr>Monaco</vt:lpstr>
      <vt:lpstr>Office Theme</vt:lpstr>
      <vt:lpstr>CinemaScore Predictor: An AI Model for IMDb Score Prediction          </vt:lpstr>
      <vt:lpstr>PowerPoint Presentation</vt:lpstr>
      <vt:lpstr>PowerPoint Presentation</vt:lpstr>
      <vt:lpstr>Data Exploration and Cleanup</vt:lpstr>
      <vt:lpstr>Cleanup Challenges</vt:lpstr>
      <vt:lpstr>Cleanup challenges</vt:lpstr>
      <vt:lpstr>Cleanup Challenges</vt:lpstr>
      <vt:lpstr>Modeling</vt:lpstr>
      <vt:lpstr>Modeling</vt:lpstr>
      <vt:lpstr>Modeling</vt:lpstr>
      <vt:lpstr>Modeling</vt:lpstr>
      <vt:lpstr>Next Steps: Future Research and Development</vt:lpstr>
      <vt:lpstr>                                 GitHub Repository                      Explore the CinemaScore Predictor Code </vt:lpstr>
      <vt:lpstr>Acknowledgments  Suzanna Ayash For her unparalleled brilliance, destined to one day earn a Nobel Prize in Economics.  Jimmy Tran For his unwavering dedication and exceptional guidance in leading us through this class.  Honorable Mention  John Ellis For effortlessly winning the admiration and affection of our group.</vt:lpstr>
      <vt:lpstr>CinemaScore Predictor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Alan Hunt</dc:creator>
  <cp:lastModifiedBy>Ketan Parekh</cp:lastModifiedBy>
  <cp:revision>2</cp:revision>
  <dcterms:created xsi:type="dcterms:W3CDTF">2024-11-28T20:29:16Z</dcterms:created>
  <dcterms:modified xsi:type="dcterms:W3CDTF">2024-12-03T12:16:27Z</dcterms:modified>
</cp:coreProperties>
</file>

<file path=docProps/thumbnail.jpeg>
</file>